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89" r:id="rId2"/>
    <p:sldId id="272" r:id="rId3"/>
    <p:sldId id="339" r:id="rId4"/>
    <p:sldId id="337" r:id="rId5"/>
    <p:sldId id="273" r:id="rId6"/>
    <p:sldId id="292" r:id="rId7"/>
    <p:sldId id="293" r:id="rId8"/>
    <p:sldId id="294" r:id="rId9"/>
    <p:sldId id="279" r:id="rId10"/>
    <p:sldId id="342" r:id="rId11"/>
    <p:sldId id="343" r:id="rId12"/>
    <p:sldId id="344" r:id="rId13"/>
    <p:sldId id="345" r:id="rId14"/>
    <p:sldId id="284" r:id="rId15"/>
    <p:sldId id="285" r:id="rId16"/>
    <p:sldId id="347" r:id="rId17"/>
    <p:sldId id="357" r:id="rId18"/>
    <p:sldId id="358" r:id="rId19"/>
    <p:sldId id="256" r:id="rId20"/>
    <p:sldId id="352" r:id="rId21"/>
    <p:sldId id="348" r:id="rId22"/>
    <p:sldId id="264" r:id="rId23"/>
    <p:sldId id="346" r:id="rId24"/>
    <p:sldId id="310" r:id="rId25"/>
    <p:sldId id="349" r:id="rId26"/>
    <p:sldId id="262" r:id="rId27"/>
    <p:sldId id="350" r:id="rId28"/>
    <p:sldId id="321" r:id="rId29"/>
    <p:sldId id="257" r:id="rId30"/>
    <p:sldId id="354" r:id="rId31"/>
    <p:sldId id="359" r:id="rId32"/>
    <p:sldId id="355" r:id="rId33"/>
    <p:sldId id="351" r:id="rId34"/>
    <p:sldId id="263" r:id="rId35"/>
    <p:sldId id="267" r:id="rId36"/>
    <p:sldId id="327" r:id="rId37"/>
    <p:sldId id="361" r:id="rId38"/>
    <p:sldId id="35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47E"/>
    <a:srgbClr val="005B96"/>
    <a:srgbClr val="C11C84"/>
    <a:srgbClr val="F19CAC"/>
    <a:srgbClr val="FFA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06"/>
    <p:restoredTop sz="86939"/>
  </p:normalViewPr>
  <p:slideViewPr>
    <p:cSldViewPr snapToGrid="0">
      <p:cViewPr>
        <p:scale>
          <a:sx n="83" d="100"/>
          <a:sy n="83" d="100"/>
        </p:scale>
        <p:origin x="2000"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9A876-C04C-804F-8CD2-2821C219EE2F}" type="datetimeFigureOut">
              <a:rPr lang="en-US" smtClean="0"/>
              <a:t>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6A9AF-44CE-F348-B2C8-53B2DB67F610}" type="slidenum">
              <a:rPr lang="en-US" smtClean="0"/>
              <a:t>‹#›</a:t>
            </a:fld>
            <a:endParaRPr lang="en-US"/>
          </a:p>
        </p:txBody>
      </p:sp>
    </p:spTree>
    <p:extLst>
      <p:ext uri="{BB962C8B-B14F-4D97-AF65-F5344CB8AC3E}">
        <p14:creationId xmlns:p14="http://schemas.microsoft.com/office/powerpoint/2010/main" val="36684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Need NBIF?</a:t>
            </a:r>
          </a:p>
        </p:txBody>
      </p:sp>
      <p:sp>
        <p:nvSpPr>
          <p:cNvPr id="4" name="Slide Number Placeholder 3"/>
          <p:cNvSpPr>
            <a:spLocks noGrp="1"/>
          </p:cNvSpPr>
          <p:nvPr>
            <p:ph type="sldNum" sz="quarter" idx="5"/>
          </p:nvPr>
        </p:nvSpPr>
        <p:spPr/>
        <p:txBody>
          <a:bodyPr/>
          <a:lstStyle/>
          <a:p>
            <a:fld id="{7586A9AF-44CE-F348-B2C8-53B2DB67F610}" type="slidenum">
              <a:rPr lang="en-US" smtClean="0"/>
              <a:t>1</a:t>
            </a:fld>
            <a:endParaRPr lang="en-US"/>
          </a:p>
        </p:txBody>
      </p:sp>
    </p:spTree>
    <p:extLst>
      <p:ext uri="{BB962C8B-B14F-4D97-AF65-F5344CB8AC3E}">
        <p14:creationId xmlns:p14="http://schemas.microsoft.com/office/powerpoint/2010/main" val="3226214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DE16-1C4F-D5CC-3919-31731733BE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E88FF-846A-3809-247F-604A066BD78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6960BC3-2F9C-03F6-6625-A57CB78CC641}"/>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0D91320D-65D8-D63C-7C0F-FAEF9D907A49}"/>
              </a:ext>
            </a:extLst>
          </p:cNvPr>
          <p:cNvSpPr>
            <a:spLocks noGrp="1"/>
          </p:cNvSpPr>
          <p:nvPr>
            <p:ph type="sldNum" sz="quarter" idx="5"/>
          </p:nvPr>
        </p:nvSpPr>
        <p:spPr/>
        <p:txBody>
          <a:bodyPr/>
          <a:lstStyle/>
          <a:p>
            <a:fld id="{7586A9AF-44CE-F348-B2C8-53B2DB67F610}" type="slidenum">
              <a:rPr lang="en-US" smtClean="0"/>
              <a:t>10</a:t>
            </a:fld>
            <a:endParaRPr lang="en-US"/>
          </a:p>
        </p:txBody>
      </p:sp>
    </p:spTree>
    <p:extLst>
      <p:ext uri="{BB962C8B-B14F-4D97-AF65-F5344CB8AC3E}">
        <p14:creationId xmlns:p14="http://schemas.microsoft.com/office/powerpoint/2010/main" val="343867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F7EBA-F297-8A15-7C43-EB9F4D522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E7D37-3707-FAC2-A3BE-7FCA6D28BB6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45DCB1-766B-1E5E-9F66-F844820DB9DC}"/>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89DB4027-D3C3-A0CF-5A47-F72F20271A8C}"/>
              </a:ext>
            </a:extLst>
          </p:cNvPr>
          <p:cNvSpPr>
            <a:spLocks noGrp="1"/>
          </p:cNvSpPr>
          <p:nvPr>
            <p:ph type="sldNum" sz="quarter" idx="5"/>
          </p:nvPr>
        </p:nvSpPr>
        <p:spPr/>
        <p:txBody>
          <a:bodyPr/>
          <a:lstStyle/>
          <a:p>
            <a:fld id="{7586A9AF-44CE-F348-B2C8-53B2DB67F610}" type="slidenum">
              <a:rPr lang="en-US" smtClean="0"/>
              <a:t>11</a:t>
            </a:fld>
            <a:endParaRPr lang="en-US"/>
          </a:p>
        </p:txBody>
      </p:sp>
    </p:spTree>
    <p:extLst>
      <p:ext uri="{BB962C8B-B14F-4D97-AF65-F5344CB8AC3E}">
        <p14:creationId xmlns:p14="http://schemas.microsoft.com/office/powerpoint/2010/main" val="2830331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39DD6-406F-FB1F-93EB-E7F0E38B5C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89584-4AB3-7817-8929-57F812E91EA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7AB8848-F4F4-404C-176F-F0156F537C92}"/>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95A65A71-F701-E68B-EE11-796B9E7E7E92}"/>
              </a:ext>
            </a:extLst>
          </p:cNvPr>
          <p:cNvSpPr>
            <a:spLocks noGrp="1"/>
          </p:cNvSpPr>
          <p:nvPr>
            <p:ph type="sldNum" sz="quarter" idx="5"/>
          </p:nvPr>
        </p:nvSpPr>
        <p:spPr/>
        <p:txBody>
          <a:bodyPr/>
          <a:lstStyle/>
          <a:p>
            <a:fld id="{7586A9AF-44CE-F348-B2C8-53B2DB67F610}" type="slidenum">
              <a:rPr lang="en-US" smtClean="0"/>
              <a:t>12</a:t>
            </a:fld>
            <a:endParaRPr lang="en-US"/>
          </a:p>
        </p:txBody>
      </p:sp>
    </p:spTree>
    <p:extLst>
      <p:ext uri="{BB962C8B-B14F-4D97-AF65-F5344CB8AC3E}">
        <p14:creationId xmlns:p14="http://schemas.microsoft.com/office/powerpoint/2010/main" val="2473857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D7788-02EA-3449-F62B-A8F6111A7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7F8B2-0F13-30B4-6783-6B6A72E6C1E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1FF6FC1-DABF-CEF1-20C1-AFDE504DD2D1}"/>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AC741293-B093-B7D0-B4D3-5258197C9DF7}"/>
              </a:ext>
            </a:extLst>
          </p:cNvPr>
          <p:cNvSpPr>
            <a:spLocks noGrp="1"/>
          </p:cNvSpPr>
          <p:nvPr>
            <p:ph type="sldNum" sz="quarter" idx="5"/>
          </p:nvPr>
        </p:nvSpPr>
        <p:spPr/>
        <p:txBody>
          <a:bodyPr/>
          <a:lstStyle/>
          <a:p>
            <a:fld id="{7586A9AF-44CE-F348-B2C8-53B2DB67F610}" type="slidenum">
              <a:rPr lang="en-US" smtClean="0"/>
              <a:t>13</a:t>
            </a:fld>
            <a:endParaRPr lang="en-US"/>
          </a:p>
        </p:txBody>
      </p:sp>
    </p:spTree>
    <p:extLst>
      <p:ext uri="{BB962C8B-B14F-4D97-AF65-F5344CB8AC3E}">
        <p14:creationId xmlns:p14="http://schemas.microsoft.com/office/powerpoint/2010/main" val="1107131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15</a:t>
            </a:fld>
            <a:endParaRPr lang="en-US"/>
          </a:p>
        </p:txBody>
      </p:sp>
    </p:spTree>
    <p:extLst>
      <p:ext uri="{BB962C8B-B14F-4D97-AF65-F5344CB8AC3E}">
        <p14:creationId xmlns:p14="http://schemas.microsoft.com/office/powerpoint/2010/main" val="2255669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D35F-45F2-517F-0593-B713AF5BA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2681-85DA-9928-FF7F-EF4F3FB985A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BA5D7B-9CBC-A93B-766E-7E876FC36D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ED1D4-BA40-7914-1C3C-54F86375C66B}"/>
              </a:ext>
            </a:extLst>
          </p:cNvPr>
          <p:cNvSpPr>
            <a:spLocks noGrp="1"/>
          </p:cNvSpPr>
          <p:nvPr>
            <p:ph type="sldNum" sz="quarter" idx="5"/>
          </p:nvPr>
        </p:nvSpPr>
        <p:spPr/>
        <p:txBody>
          <a:bodyPr/>
          <a:lstStyle/>
          <a:p>
            <a:fld id="{7586A9AF-44CE-F348-B2C8-53B2DB67F610}" type="slidenum">
              <a:rPr lang="en-US" smtClean="0"/>
              <a:t>16</a:t>
            </a:fld>
            <a:endParaRPr lang="en-US"/>
          </a:p>
        </p:txBody>
      </p:sp>
    </p:spTree>
    <p:extLst>
      <p:ext uri="{BB962C8B-B14F-4D97-AF65-F5344CB8AC3E}">
        <p14:creationId xmlns:p14="http://schemas.microsoft.com/office/powerpoint/2010/main" val="2108038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58B6-B6DF-31AD-45F5-3530DD9EB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E9CC2-B2BC-BBEC-7641-20E98BEE12A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50406B1-1E16-E712-5061-D999F88BD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283C62-6836-9DE4-194F-70CC47BD3D14}"/>
              </a:ext>
            </a:extLst>
          </p:cNvPr>
          <p:cNvSpPr>
            <a:spLocks noGrp="1"/>
          </p:cNvSpPr>
          <p:nvPr>
            <p:ph type="sldNum" sz="quarter" idx="5"/>
          </p:nvPr>
        </p:nvSpPr>
        <p:spPr/>
        <p:txBody>
          <a:bodyPr/>
          <a:lstStyle/>
          <a:p>
            <a:fld id="{7586A9AF-44CE-F348-B2C8-53B2DB67F610}" type="slidenum">
              <a:rPr lang="en-US" smtClean="0"/>
              <a:t>23</a:t>
            </a:fld>
            <a:endParaRPr lang="en-US"/>
          </a:p>
        </p:txBody>
      </p:sp>
    </p:spTree>
    <p:extLst>
      <p:ext uri="{BB962C8B-B14F-4D97-AF65-F5344CB8AC3E}">
        <p14:creationId xmlns:p14="http://schemas.microsoft.com/office/powerpoint/2010/main" val="368203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D35F-45F2-517F-0593-B713AF5BA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2681-85DA-9928-FF7F-EF4F3FB985A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BA5D7B-9CBC-A93B-766E-7E876FC36D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ED1D4-BA40-7914-1C3C-54F86375C66B}"/>
              </a:ext>
            </a:extLst>
          </p:cNvPr>
          <p:cNvSpPr>
            <a:spLocks noGrp="1"/>
          </p:cNvSpPr>
          <p:nvPr>
            <p:ph type="sldNum" sz="quarter" idx="5"/>
          </p:nvPr>
        </p:nvSpPr>
        <p:spPr/>
        <p:txBody>
          <a:bodyPr/>
          <a:lstStyle/>
          <a:p>
            <a:fld id="{7586A9AF-44CE-F348-B2C8-53B2DB67F610}" type="slidenum">
              <a:rPr lang="en-US" smtClean="0"/>
              <a:t>24</a:t>
            </a:fld>
            <a:endParaRPr lang="en-US"/>
          </a:p>
        </p:txBody>
      </p:sp>
    </p:spTree>
    <p:extLst>
      <p:ext uri="{BB962C8B-B14F-4D97-AF65-F5344CB8AC3E}">
        <p14:creationId xmlns:p14="http://schemas.microsoft.com/office/powerpoint/2010/main" val="2108038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02A-834B-6842-A973-6385B30E2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FA3C5-AEDA-8D2A-EBCA-55ED67935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BFFF02-318C-CD2B-E753-C5217621C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B63B51-8E25-8C03-64F4-00ABC4BD9AA0}"/>
              </a:ext>
            </a:extLst>
          </p:cNvPr>
          <p:cNvSpPr>
            <a:spLocks noGrp="1"/>
          </p:cNvSpPr>
          <p:nvPr>
            <p:ph type="sldNum" sz="quarter" idx="5"/>
          </p:nvPr>
        </p:nvSpPr>
        <p:spPr/>
        <p:txBody>
          <a:bodyPr/>
          <a:lstStyle/>
          <a:p>
            <a:fld id="{3740E2BD-B558-DF42-A4FD-A0B1B5A53321}" type="slidenum">
              <a:rPr lang="en-US" smtClean="0"/>
              <a:t>25</a:t>
            </a:fld>
            <a:endParaRPr lang="en-US"/>
          </a:p>
        </p:txBody>
      </p:sp>
    </p:spTree>
    <p:extLst>
      <p:ext uri="{BB962C8B-B14F-4D97-AF65-F5344CB8AC3E}">
        <p14:creationId xmlns:p14="http://schemas.microsoft.com/office/powerpoint/2010/main" val="202856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D67A0-17E8-3AF5-5292-2B1B706140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022AE-0AAE-4FAE-4C46-BC44C022C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3C450-C868-8F39-CB8F-D55161AE10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0DABFA-A5ED-C4B0-5BB6-3B2C85C92EBD}"/>
              </a:ext>
            </a:extLst>
          </p:cNvPr>
          <p:cNvSpPr>
            <a:spLocks noGrp="1"/>
          </p:cNvSpPr>
          <p:nvPr>
            <p:ph type="sldNum" sz="quarter" idx="5"/>
          </p:nvPr>
        </p:nvSpPr>
        <p:spPr/>
        <p:txBody>
          <a:bodyPr/>
          <a:lstStyle/>
          <a:p>
            <a:fld id="{3740E2BD-B558-DF42-A4FD-A0B1B5A53321}" type="slidenum">
              <a:rPr lang="en-US" smtClean="0"/>
              <a:t>26</a:t>
            </a:fld>
            <a:endParaRPr lang="en-US"/>
          </a:p>
        </p:txBody>
      </p:sp>
    </p:spTree>
    <p:extLst>
      <p:ext uri="{BB962C8B-B14F-4D97-AF65-F5344CB8AC3E}">
        <p14:creationId xmlns:p14="http://schemas.microsoft.com/office/powerpoint/2010/main" val="1454263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VERY COMPLEX but there is evidence in chronic stress, so what about acute stress, and what is the neurophysiological basis of this?</a:t>
            </a:r>
          </a:p>
        </p:txBody>
      </p:sp>
      <p:sp>
        <p:nvSpPr>
          <p:cNvPr id="4" name="Slide Number Placeholder 3"/>
          <p:cNvSpPr>
            <a:spLocks noGrp="1"/>
          </p:cNvSpPr>
          <p:nvPr>
            <p:ph type="sldNum" sz="quarter" idx="5"/>
          </p:nvPr>
        </p:nvSpPr>
        <p:spPr/>
        <p:txBody>
          <a:bodyPr/>
          <a:lstStyle/>
          <a:p>
            <a:fld id="{7586A9AF-44CE-F348-B2C8-53B2DB67F610}" type="slidenum">
              <a:rPr lang="en-US" smtClean="0"/>
              <a:t>2</a:t>
            </a:fld>
            <a:endParaRPr lang="en-US"/>
          </a:p>
        </p:txBody>
      </p:sp>
    </p:spTree>
    <p:extLst>
      <p:ext uri="{BB962C8B-B14F-4D97-AF65-F5344CB8AC3E}">
        <p14:creationId xmlns:p14="http://schemas.microsoft.com/office/powerpoint/2010/main" val="64071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B9C29-AA38-5FC4-CD12-C4B837146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2D4D4-DE9F-FDCB-3E8C-2BF1B0DA87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F8842-1D55-1BFA-B46E-AB3819F5E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8440E-1A5A-C76B-84BC-9E52CFAAA349}"/>
              </a:ext>
            </a:extLst>
          </p:cNvPr>
          <p:cNvSpPr>
            <a:spLocks noGrp="1"/>
          </p:cNvSpPr>
          <p:nvPr>
            <p:ph type="sldNum" sz="quarter" idx="5"/>
          </p:nvPr>
        </p:nvSpPr>
        <p:spPr/>
        <p:txBody>
          <a:bodyPr/>
          <a:lstStyle/>
          <a:p>
            <a:fld id="{3740E2BD-B558-DF42-A4FD-A0B1B5A53321}" type="slidenum">
              <a:rPr lang="en-US" smtClean="0"/>
              <a:t>27</a:t>
            </a:fld>
            <a:endParaRPr lang="en-US"/>
          </a:p>
        </p:txBody>
      </p:sp>
    </p:spTree>
    <p:extLst>
      <p:ext uri="{BB962C8B-B14F-4D97-AF65-F5344CB8AC3E}">
        <p14:creationId xmlns:p14="http://schemas.microsoft.com/office/powerpoint/2010/main" val="339783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0E2BD-B558-DF42-A4FD-A0B1B5A53321}" type="slidenum">
              <a:rPr lang="en-US" smtClean="0"/>
              <a:t>29</a:t>
            </a:fld>
            <a:endParaRPr lang="en-US"/>
          </a:p>
        </p:txBody>
      </p:sp>
    </p:spTree>
    <p:extLst>
      <p:ext uri="{BB962C8B-B14F-4D97-AF65-F5344CB8AC3E}">
        <p14:creationId xmlns:p14="http://schemas.microsoft.com/office/powerpoint/2010/main" val="4052560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8D480-6EBD-E9AF-0DA5-8F8A78E57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68F41-E0BE-2DBF-0369-72C61C91B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ED28CB-FA7A-649A-D440-C4F6BA283E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17686C-005A-2DF2-3D8D-454D722FD386}"/>
              </a:ext>
            </a:extLst>
          </p:cNvPr>
          <p:cNvSpPr>
            <a:spLocks noGrp="1"/>
          </p:cNvSpPr>
          <p:nvPr>
            <p:ph type="sldNum" sz="quarter" idx="5"/>
          </p:nvPr>
        </p:nvSpPr>
        <p:spPr/>
        <p:txBody>
          <a:bodyPr/>
          <a:lstStyle/>
          <a:p>
            <a:fld id="{3740E2BD-B558-DF42-A4FD-A0B1B5A53321}" type="slidenum">
              <a:rPr lang="en-US" smtClean="0"/>
              <a:t>30</a:t>
            </a:fld>
            <a:endParaRPr lang="en-US"/>
          </a:p>
        </p:txBody>
      </p:sp>
    </p:spTree>
    <p:extLst>
      <p:ext uri="{BB962C8B-B14F-4D97-AF65-F5344CB8AC3E}">
        <p14:creationId xmlns:p14="http://schemas.microsoft.com/office/powerpoint/2010/main" val="2796426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B542E-9538-8E34-29FA-31EB405B3B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81B13-46F1-E8AD-224D-A022DDFCC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9099E3-41A6-0895-9D1A-086767BA25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ED4DC2-2398-591A-CE63-C65B7D65510B}"/>
              </a:ext>
            </a:extLst>
          </p:cNvPr>
          <p:cNvSpPr>
            <a:spLocks noGrp="1"/>
          </p:cNvSpPr>
          <p:nvPr>
            <p:ph type="sldNum" sz="quarter" idx="5"/>
          </p:nvPr>
        </p:nvSpPr>
        <p:spPr/>
        <p:txBody>
          <a:bodyPr/>
          <a:lstStyle/>
          <a:p>
            <a:fld id="{3740E2BD-B558-DF42-A4FD-A0B1B5A53321}" type="slidenum">
              <a:rPr lang="en-US" smtClean="0"/>
              <a:t>31</a:t>
            </a:fld>
            <a:endParaRPr lang="en-US"/>
          </a:p>
        </p:txBody>
      </p:sp>
    </p:spTree>
    <p:extLst>
      <p:ext uri="{BB962C8B-B14F-4D97-AF65-F5344CB8AC3E}">
        <p14:creationId xmlns:p14="http://schemas.microsoft.com/office/powerpoint/2010/main" val="101803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C9B3F-DE26-6CDF-FE94-BFFE9A937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8345D3-6DAC-C236-CCE6-8949774DB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1F8E5-678A-4F9C-54E2-E14C7B2704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0143FA-6EC4-7561-6D25-6E65AA9BFFA2}"/>
              </a:ext>
            </a:extLst>
          </p:cNvPr>
          <p:cNvSpPr>
            <a:spLocks noGrp="1"/>
          </p:cNvSpPr>
          <p:nvPr>
            <p:ph type="sldNum" sz="quarter" idx="5"/>
          </p:nvPr>
        </p:nvSpPr>
        <p:spPr/>
        <p:txBody>
          <a:bodyPr/>
          <a:lstStyle/>
          <a:p>
            <a:fld id="{3740E2BD-B558-DF42-A4FD-A0B1B5A53321}" type="slidenum">
              <a:rPr lang="en-US" smtClean="0"/>
              <a:t>33</a:t>
            </a:fld>
            <a:endParaRPr lang="en-US"/>
          </a:p>
        </p:txBody>
      </p:sp>
    </p:spTree>
    <p:extLst>
      <p:ext uri="{BB962C8B-B14F-4D97-AF65-F5344CB8AC3E}">
        <p14:creationId xmlns:p14="http://schemas.microsoft.com/office/powerpoint/2010/main" val="656634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45D24-9207-7A6C-B4DF-6CE473DFD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14D9A-CD6C-6FF7-016E-0278DDCC73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319F9-AD8F-F326-AF22-F942FB1923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354A0-2BFB-E885-DA14-084B98457E3A}"/>
              </a:ext>
            </a:extLst>
          </p:cNvPr>
          <p:cNvSpPr>
            <a:spLocks noGrp="1"/>
          </p:cNvSpPr>
          <p:nvPr>
            <p:ph type="sldNum" sz="quarter" idx="5"/>
          </p:nvPr>
        </p:nvSpPr>
        <p:spPr/>
        <p:txBody>
          <a:bodyPr/>
          <a:lstStyle/>
          <a:p>
            <a:fld id="{3740E2BD-B558-DF42-A4FD-A0B1B5A53321}" type="slidenum">
              <a:rPr lang="en-US" smtClean="0"/>
              <a:t>34</a:t>
            </a:fld>
            <a:endParaRPr lang="en-US"/>
          </a:p>
        </p:txBody>
      </p:sp>
    </p:spTree>
    <p:extLst>
      <p:ext uri="{BB962C8B-B14F-4D97-AF65-F5344CB8AC3E}">
        <p14:creationId xmlns:p14="http://schemas.microsoft.com/office/powerpoint/2010/main" val="1502756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A2FDA-2355-0496-84E0-30F32D429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CAEDC-91A1-9FE6-9656-A4677BCCE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DCA4F-95E4-AF4C-E5DD-A6DEB47A81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908366-6363-19CF-9335-6C2B1519A177}"/>
              </a:ext>
            </a:extLst>
          </p:cNvPr>
          <p:cNvSpPr>
            <a:spLocks noGrp="1"/>
          </p:cNvSpPr>
          <p:nvPr>
            <p:ph type="sldNum" sz="quarter" idx="5"/>
          </p:nvPr>
        </p:nvSpPr>
        <p:spPr/>
        <p:txBody>
          <a:bodyPr/>
          <a:lstStyle/>
          <a:p>
            <a:fld id="{3740E2BD-B558-DF42-A4FD-A0B1B5A53321}" type="slidenum">
              <a:rPr lang="en-US" smtClean="0"/>
              <a:t>35</a:t>
            </a:fld>
            <a:endParaRPr lang="en-US"/>
          </a:p>
        </p:txBody>
      </p:sp>
    </p:spTree>
    <p:extLst>
      <p:ext uri="{BB962C8B-B14F-4D97-AF65-F5344CB8AC3E}">
        <p14:creationId xmlns:p14="http://schemas.microsoft.com/office/powerpoint/2010/main" val="3806593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36</a:t>
            </a:fld>
            <a:endParaRPr lang="en-US"/>
          </a:p>
        </p:txBody>
      </p:sp>
    </p:spTree>
    <p:extLst>
      <p:ext uri="{BB962C8B-B14F-4D97-AF65-F5344CB8AC3E}">
        <p14:creationId xmlns:p14="http://schemas.microsoft.com/office/powerpoint/2010/main" val="215209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1CF92-BEB9-CC4D-906F-DB45055FF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CAD85-3E17-FEBF-9B72-D85F1C7732F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528A94-06CE-5981-7182-21040D28EF7B}"/>
              </a:ext>
            </a:extLst>
          </p:cNvPr>
          <p:cNvSpPr>
            <a:spLocks noGrp="1"/>
          </p:cNvSpPr>
          <p:nvPr>
            <p:ph type="body" idx="1"/>
          </p:nvPr>
        </p:nvSpPr>
        <p:spPr/>
        <p:txBody>
          <a:bodyPr/>
          <a:lstStyle/>
          <a:p>
            <a:r>
              <a:rPr lang="en-US" dirty="0"/>
              <a:t>Blunted stress response</a:t>
            </a:r>
          </a:p>
        </p:txBody>
      </p:sp>
      <p:sp>
        <p:nvSpPr>
          <p:cNvPr id="4" name="Slide Number Placeholder 3">
            <a:extLst>
              <a:ext uri="{FF2B5EF4-FFF2-40B4-BE49-F238E27FC236}">
                <a16:creationId xmlns:a16="http://schemas.microsoft.com/office/drawing/2014/main" id="{7CF63E80-3C0B-BAE5-0ADF-3718E28C64DC}"/>
              </a:ext>
            </a:extLst>
          </p:cNvPr>
          <p:cNvSpPr>
            <a:spLocks noGrp="1"/>
          </p:cNvSpPr>
          <p:nvPr>
            <p:ph type="sldNum" sz="quarter" idx="5"/>
          </p:nvPr>
        </p:nvSpPr>
        <p:spPr/>
        <p:txBody>
          <a:bodyPr/>
          <a:lstStyle/>
          <a:p>
            <a:fld id="{7586A9AF-44CE-F348-B2C8-53B2DB67F610}" type="slidenum">
              <a:rPr lang="en-US" smtClean="0"/>
              <a:t>3</a:t>
            </a:fld>
            <a:endParaRPr lang="en-US"/>
          </a:p>
        </p:txBody>
      </p:sp>
    </p:spTree>
    <p:extLst>
      <p:ext uri="{BB962C8B-B14F-4D97-AF65-F5344CB8AC3E}">
        <p14:creationId xmlns:p14="http://schemas.microsoft.com/office/powerpoint/2010/main" val="97695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F05AD-8067-C71F-C6D7-6B312DEFE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39898-C9AB-FB9F-656F-4D2CE8D563B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F7C9B1D-77BE-C171-E725-D8849F6AF495}"/>
              </a:ext>
            </a:extLst>
          </p:cNvPr>
          <p:cNvSpPr>
            <a:spLocks noGrp="1"/>
          </p:cNvSpPr>
          <p:nvPr>
            <p:ph type="body" idx="1"/>
          </p:nvPr>
        </p:nvSpPr>
        <p:spPr/>
        <p:txBody>
          <a:bodyPr/>
          <a:lstStyle/>
          <a:p>
            <a:r>
              <a:rPr lang="en-US" dirty="0"/>
              <a:t>Blunted negative feedback response</a:t>
            </a:r>
          </a:p>
          <a:p>
            <a:r>
              <a:rPr lang="en-US" dirty="0"/>
              <a:t>In additional to weakening your immune system… </a:t>
            </a:r>
          </a:p>
        </p:txBody>
      </p:sp>
      <p:sp>
        <p:nvSpPr>
          <p:cNvPr id="4" name="Slide Number Placeholder 3">
            <a:extLst>
              <a:ext uri="{FF2B5EF4-FFF2-40B4-BE49-F238E27FC236}">
                <a16:creationId xmlns:a16="http://schemas.microsoft.com/office/drawing/2014/main" id="{E5323B20-08FB-6D61-6DE5-6D4902608740}"/>
              </a:ext>
            </a:extLst>
          </p:cNvPr>
          <p:cNvSpPr>
            <a:spLocks noGrp="1"/>
          </p:cNvSpPr>
          <p:nvPr>
            <p:ph type="sldNum" sz="quarter" idx="5"/>
          </p:nvPr>
        </p:nvSpPr>
        <p:spPr/>
        <p:txBody>
          <a:bodyPr/>
          <a:lstStyle/>
          <a:p>
            <a:fld id="{7586A9AF-44CE-F348-B2C8-53B2DB67F610}" type="slidenum">
              <a:rPr lang="en-US" smtClean="0"/>
              <a:t>4</a:t>
            </a:fld>
            <a:endParaRPr lang="en-US"/>
          </a:p>
        </p:txBody>
      </p:sp>
    </p:spTree>
    <p:extLst>
      <p:ext uri="{BB962C8B-B14F-4D97-AF65-F5344CB8AC3E}">
        <p14:creationId xmlns:p14="http://schemas.microsoft.com/office/powerpoint/2010/main" val="338983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a:p>
            <a:endParaRPr lang="en-US" dirty="0"/>
          </a:p>
          <a:p>
            <a:r>
              <a:rPr lang="en-US" dirty="0"/>
              <a:t>Glutamate projections play a role in the stress response </a:t>
            </a:r>
          </a:p>
        </p:txBody>
      </p:sp>
      <p:sp>
        <p:nvSpPr>
          <p:cNvPr id="4" name="Slide Number Placeholder 3"/>
          <p:cNvSpPr>
            <a:spLocks noGrp="1"/>
          </p:cNvSpPr>
          <p:nvPr>
            <p:ph type="sldNum" sz="quarter" idx="5"/>
          </p:nvPr>
        </p:nvSpPr>
        <p:spPr/>
        <p:txBody>
          <a:bodyPr/>
          <a:lstStyle/>
          <a:p>
            <a:fld id="{7586A9AF-44CE-F348-B2C8-53B2DB67F610}" type="slidenum">
              <a:rPr lang="en-US" smtClean="0"/>
              <a:t>5</a:t>
            </a:fld>
            <a:endParaRPr lang="en-US"/>
          </a:p>
        </p:txBody>
      </p:sp>
    </p:spTree>
    <p:extLst>
      <p:ext uri="{BB962C8B-B14F-4D97-AF65-F5344CB8AC3E}">
        <p14:creationId xmlns:p14="http://schemas.microsoft.com/office/powerpoint/2010/main" val="838597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8B324-F9A8-B129-3ED7-002C9F549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9D167-FA30-C995-A12E-1362F6DB78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B27FF4-2B7A-0EE6-6630-FC92BC3207F0}"/>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5AD99C3B-52DF-62E7-CD60-3C1F078D346F}"/>
              </a:ext>
            </a:extLst>
          </p:cNvPr>
          <p:cNvSpPr>
            <a:spLocks noGrp="1"/>
          </p:cNvSpPr>
          <p:nvPr>
            <p:ph type="sldNum" sz="quarter" idx="5"/>
          </p:nvPr>
        </p:nvSpPr>
        <p:spPr/>
        <p:txBody>
          <a:bodyPr/>
          <a:lstStyle/>
          <a:p>
            <a:fld id="{7586A9AF-44CE-F348-B2C8-53B2DB67F610}" type="slidenum">
              <a:rPr lang="en-US" smtClean="0"/>
              <a:t>6</a:t>
            </a:fld>
            <a:endParaRPr lang="en-US"/>
          </a:p>
        </p:txBody>
      </p:sp>
    </p:spTree>
    <p:extLst>
      <p:ext uri="{BB962C8B-B14F-4D97-AF65-F5344CB8AC3E}">
        <p14:creationId xmlns:p14="http://schemas.microsoft.com/office/powerpoint/2010/main" val="59912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3E6B-29EC-6A92-0B73-F56583E26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9DCEB-490D-8232-0816-589A51AD780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7940A25-93E1-B4B6-CE6D-521806F8D675}"/>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D0CD37C7-7D21-0BEE-09AD-AFF8ED0DFC50}"/>
              </a:ext>
            </a:extLst>
          </p:cNvPr>
          <p:cNvSpPr>
            <a:spLocks noGrp="1"/>
          </p:cNvSpPr>
          <p:nvPr>
            <p:ph type="sldNum" sz="quarter" idx="5"/>
          </p:nvPr>
        </p:nvSpPr>
        <p:spPr/>
        <p:txBody>
          <a:bodyPr/>
          <a:lstStyle/>
          <a:p>
            <a:fld id="{7586A9AF-44CE-F348-B2C8-53B2DB67F610}" type="slidenum">
              <a:rPr lang="en-US" smtClean="0"/>
              <a:t>7</a:t>
            </a:fld>
            <a:endParaRPr lang="en-US"/>
          </a:p>
        </p:txBody>
      </p:sp>
    </p:spTree>
    <p:extLst>
      <p:ext uri="{BB962C8B-B14F-4D97-AF65-F5344CB8AC3E}">
        <p14:creationId xmlns:p14="http://schemas.microsoft.com/office/powerpoint/2010/main" val="295190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12F40-6144-76FF-DE4F-03EA52A95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8F878-3E42-F827-06F9-302584105FD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5DD357F-184D-ACF2-144D-8C5F3EE2F169}"/>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8626786B-692D-A1DB-2957-FEB02510DC55}"/>
              </a:ext>
            </a:extLst>
          </p:cNvPr>
          <p:cNvSpPr>
            <a:spLocks noGrp="1"/>
          </p:cNvSpPr>
          <p:nvPr>
            <p:ph type="sldNum" sz="quarter" idx="5"/>
          </p:nvPr>
        </p:nvSpPr>
        <p:spPr/>
        <p:txBody>
          <a:bodyPr/>
          <a:lstStyle/>
          <a:p>
            <a:fld id="{7586A9AF-44CE-F348-B2C8-53B2DB67F610}" type="slidenum">
              <a:rPr lang="en-US" smtClean="0"/>
              <a:t>8</a:t>
            </a:fld>
            <a:endParaRPr lang="en-US"/>
          </a:p>
        </p:txBody>
      </p:sp>
    </p:spTree>
    <p:extLst>
      <p:ext uri="{BB962C8B-B14F-4D97-AF65-F5344CB8AC3E}">
        <p14:creationId xmlns:p14="http://schemas.microsoft.com/office/powerpoint/2010/main" val="231546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latin typeface="Trebuchet MS" panose="020B0703020202090204" pitchFamily="34" charset="0"/>
              </a:rPr>
              <a:t>Hypothesis: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a:t>
            </a:r>
            <a:r>
              <a:rPr lang="en-US" b="1" dirty="0">
                <a:latin typeface="Trebuchet MS" panose="020B0703020202090204" pitchFamily="34" charset="0"/>
              </a:rPr>
              <a:t>alter</a:t>
            </a:r>
            <a:r>
              <a:rPr lang="en-US" dirty="0">
                <a:latin typeface="Trebuchet MS" panose="020B0703020202090204" pitchFamily="34" charset="0"/>
              </a:rPr>
              <a:t> </a:t>
            </a:r>
            <a:r>
              <a:rPr lang="en-US" dirty="0">
                <a:highlight>
                  <a:srgbClr val="FFFF00"/>
                </a:highlight>
                <a:latin typeface="Trebuchet MS" panose="020B0703020202090204" pitchFamily="34" charset="0"/>
              </a:rPr>
              <a:t>neuronal excitability </a:t>
            </a:r>
            <a:r>
              <a:rPr lang="en-US" dirty="0">
                <a:latin typeface="Trebuchet MS" panose="020B0703020202090204" pitchFamily="34" charset="0"/>
              </a:rPr>
              <a:t>and communication in the DMH</a:t>
            </a:r>
          </a:p>
          <a:p>
            <a:pPr marL="0" indent="0">
              <a:buNone/>
            </a:pPr>
            <a:r>
              <a:rPr lang="en-US" dirty="0">
                <a:latin typeface="Trebuchet MS" panose="020B0703020202090204" pitchFamily="34" charset="0"/>
              </a:rPr>
              <a:t>Prediction: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decrease transmission of glutamate and activity of DMH neurons</a:t>
            </a:r>
          </a:p>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9</a:t>
            </a:fld>
            <a:endParaRPr lang="en-US"/>
          </a:p>
        </p:txBody>
      </p:sp>
    </p:spTree>
    <p:extLst>
      <p:ext uri="{BB962C8B-B14F-4D97-AF65-F5344CB8AC3E}">
        <p14:creationId xmlns:p14="http://schemas.microsoft.com/office/powerpoint/2010/main" val="1653203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1297-134A-F4E9-C0D3-0F5063FCAB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255C32-077D-18B8-1D7A-F84FD48906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F7C377-CA89-F639-4FD1-D7EE492A204B}"/>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7868FFCA-3E91-5FF7-5E7C-55820B818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C4A17-7BF9-D8EF-5AA8-DFEC798BB499}"/>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2759919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BF3F-5FDD-5601-2D78-667BDFD6B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176F45-19B9-4010-87F2-EA5D40D944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4A4DE-E30B-CD97-CFC5-B26187EB5D30}"/>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E4E786DE-80A1-67FF-1FA9-A0F88C70A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D0A18-1664-AFBF-22D7-193F55F7AF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90886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1536E-F60F-4BF2-41E4-FF5063926C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3CDB5-5885-FB72-84F0-91894B8D9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EFA47-37CC-05F4-2164-39B2C53F966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68DA0305-5EA8-E170-346A-AB9E1148A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2C007-6A0E-8340-F57B-3504504E48AE}"/>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62161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D564-9503-3350-199C-419B4FF537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EE496-B962-602A-C519-5CCCBD88F3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3F801-974A-D932-61B8-898C9F1DF82A}"/>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1015F604-C7C1-9D2B-5B9A-B1A8A8F3F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24629-CC4D-639E-A116-69893CEA62C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80880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DCE7-DADF-1672-5314-188BD49701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6C0CF7-4B8B-E04E-DBA4-36ECE4E09D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AC162-6A8D-83AC-2E11-2B6598B7D213}"/>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E63FC107-44C2-0FDE-83F4-87704F031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DD5E-A5E6-7CAA-A96C-2FBA7648DAFF}"/>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39551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F44A-1065-A35B-16C8-4598C9E77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C84B9-F6D4-B2A1-D6AE-FA33135F48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C844B-9381-FBC4-DD77-FE11A62D26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BEE81-30BB-6341-BD03-2B652E6260B5}"/>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DE945444-C097-C2E0-F2FE-E7F9461F0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D57195-18BD-EBE4-F6DE-7A614885F1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56704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699C-9CD8-07C9-2FA9-47AC133EA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BC972-0C57-71BD-7480-075D58568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AF555-CC04-0313-DB7B-6266E3BC19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C9C22F-9E01-AC35-1C82-75CA38C7A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C82640-F27D-7B21-D093-0CCE2F615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A1478-4EAC-6E4D-899E-2E414808475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8" name="Footer Placeholder 7">
            <a:extLst>
              <a:ext uri="{FF2B5EF4-FFF2-40B4-BE49-F238E27FC236}">
                <a16:creationId xmlns:a16="http://schemas.microsoft.com/office/drawing/2014/main" id="{A970BC4C-3C99-A77E-B342-A9B3D6FCDF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E1A05-0CA5-CE86-7476-8553A858A224}"/>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699813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F64B-73E2-06C6-2C0A-CFE7EA8929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1AD5B2-B71F-90CC-9A29-4C118C71215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4" name="Footer Placeholder 3">
            <a:extLst>
              <a:ext uri="{FF2B5EF4-FFF2-40B4-BE49-F238E27FC236}">
                <a16:creationId xmlns:a16="http://schemas.microsoft.com/office/drawing/2014/main" id="{0D4F8E24-080A-CE8E-6611-D1FAA8064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A7EC92-AAD5-4AAC-2AD3-C432446444DA}"/>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0552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07E40-404E-95EE-104A-0959ACD1EDD8}"/>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3" name="Footer Placeholder 2">
            <a:extLst>
              <a:ext uri="{FF2B5EF4-FFF2-40B4-BE49-F238E27FC236}">
                <a16:creationId xmlns:a16="http://schemas.microsoft.com/office/drawing/2014/main" id="{5BA040CB-0A29-9D06-F948-163EFD3CD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360980-2A0B-556B-580B-0B57153DB0F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40969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46B4-4C8A-7D2B-864D-E62C312D2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66EA0-69C9-B9B7-C2A1-649627E4D6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DDD417-7E7E-08D9-17A0-2C0FBFFCB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8A571-3704-3317-8BCC-D31E07C76228}"/>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DBED6807-2419-DCAB-2A9A-579BEDA3C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A5E43-6C72-9D1D-022A-7A635A3A5BEC}"/>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106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BCF6-F7F6-0924-C35D-0E94153CA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9F1543-131D-084D-D9C1-E3D2B0AC2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8E470D-F0FE-07AF-D1A7-E06D82898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126B24-8511-F6AA-55E6-97F58F3806CF}"/>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6B2A5500-69D1-814C-8141-8A91251130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4F842-F5EA-38FE-A060-86BA5D9C11B3}"/>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05827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6798A9-5EA1-90F1-2352-5051F9C09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17D04F-85A4-C2B3-C403-2F10ADD1D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5A144-17E4-3211-E8B5-378939FEE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33E47532-8A81-4E12-6174-B0D1FDCC9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6A9BEC-893B-495F-D1C2-B916DE730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F554B8-D610-1A4B-9432-442D1B76DEC7}" type="slidenum">
              <a:rPr lang="en-US" smtClean="0"/>
              <a:t>‹#›</a:t>
            </a:fld>
            <a:endParaRPr lang="en-US"/>
          </a:p>
        </p:txBody>
      </p:sp>
    </p:spTree>
    <p:extLst>
      <p:ext uri="{BB962C8B-B14F-4D97-AF65-F5344CB8AC3E}">
        <p14:creationId xmlns:p14="http://schemas.microsoft.com/office/powerpoint/2010/main" val="976507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413C2-E932-68EB-4909-BE3C3EEC113A}"/>
              </a:ext>
            </a:extLst>
          </p:cNvPr>
          <p:cNvSpPr/>
          <p:nvPr/>
        </p:nvSpPr>
        <p:spPr>
          <a:xfrm>
            <a:off x="0" y="0"/>
            <a:ext cx="12192000" cy="4010139"/>
          </a:xfrm>
          <a:prstGeom prst="rect">
            <a:avLst/>
          </a:prstGeom>
          <a:solidFill>
            <a:srgbClr val="F19CAC"/>
          </a:solidFill>
          <a:ln>
            <a:solidFill>
              <a:srgbClr val="F19C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9CF3DE-7AF1-82E8-90D8-EAC175FAE389}"/>
              </a:ext>
            </a:extLst>
          </p:cNvPr>
          <p:cNvSpPr txBox="1"/>
          <p:nvPr/>
        </p:nvSpPr>
        <p:spPr>
          <a:xfrm>
            <a:off x="383754" y="326830"/>
            <a:ext cx="11424491" cy="1892826"/>
          </a:xfrm>
          <a:prstGeom prst="rect">
            <a:avLst/>
          </a:prstGeom>
          <a:noFill/>
        </p:spPr>
        <p:txBody>
          <a:bodyPr wrap="square">
            <a:spAutoFit/>
          </a:bodyPr>
          <a:lstStyle/>
          <a:p>
            <a:pPr algn="ctr"/>
            <a:r>
              <a:rPr lang="en-US" sz="3900" b="1" dirty="0">
                <a:solidFill>
                  <a:schemeClr val="bg1"/>
                </a:solidFill>
                <a:latin typeface="Trebuchet MS" panose="020B0703020202090204" pitchFamily="34" charset="0"/>
              </a:rPr>
              <a:t>The effect of acute and repeated stress on excitatory neurons in the female rat dorsomedial hypothalamus</a:t>
            </a:r>
            <a:endParaRPr lang="en-US" sz="3900" dirty="0"/>
          </a:p>
        </p:txBody>
      </p:sp>
      <p:sp>
        <p:nvSpPr>
          <p:cNvPr id="5" name="Subtitle 2">
            <a:extLst>
              <a:ext uri="{FF2B5EF4-FFF2-40B4-BE49-F238E27FC236}">
                <a16:creationId xmlns:a16="http://schemas.microsoft.com/office/drawing/2014/main" id="{9C99DD3F-8E8D-908E-D5D8-4F563250C148}"/>
              </a:ext>
            </a:extLst>
          </p:cNvPr>
          <p:cNvSpPr txBox="1">
            <a:spLocks/>
          </p:cNvSpPr>
          <p:nvPr/>
        </p:nvSpPr>
        <p:spPr>
          <a:xfrm>
            <a:off x="822960" y="2397992"/>
            <a:ext cx="10389870" cy="6400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Trebuchet MS" panose="020B0703020202090204" pitchFamily="34" charset="0"/>
              </a:rPr>
              <a:t>Ruby Muzzatti, Dr Karen Crosby</a:t>
            </a:r>
          </a:p>
          <a:p>
            <a:endParaRPr lang="en-US" dirty="0">
              <a:solidFill>
                <a:schemeClr val="bg1"/>
              </a:solidFill>
            </a:endParaRPr>
          </a:p>
        </p:txBody>
      </p:sp>
      <p:sp>
        <p:nvSpPr>
          <p:cNvPr id="6" name="Subtitle 2">
            <a:extLst>
              <a:ext uri="{FF2B5EF4-FFF2-40B4-BE49-F238E27FC236}">
                <a16:creationId xmlns:a16="http://schemas.microsoft.com/office/drawing/2014/main" id="{53337748-8934-61B9-B245-1C542EA5ACC2}"/>
              </a:ext>
            </a:extLst>
          </p:cNvPr>
          <p:cNvSpPr txBox="1">
            <a:spLocks/>
          </p:cNvSpPr>
          <p:nvPr/>
        </p:nvSpPr>
        <p:spPr>
          <a:xfrm>
            <a:off x="901065" y="3038074"/>
            <a:ext cx="10389870" cy="7543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Trebuchet MS" panose="020B0703020202090204" pitchFamily="34" charset="0"/>
              </a:rPr>
              <a:t>Department of Biology, Mount Allison University, Sackville, New Brunswick</a:t>
            </a:r>
          </a:p>
          <a:p>
            <a:endParaRPr lang="en-US" dirty="0">
              <a:solidFill>
                <a:schemeClr val="bg1"/>
              </a:solidFill>
            </a:endParaRPr>
          </a:p>
        </p:txBody>
      </p:sp>
      <p:pic>
        <p:nvPicPr>
          <p:cNvPr id="7" name="Picture 6">
            <a:extLst>
              <a:ext uri="{FF2B5EF4-FFF2-40B4-BE49-F238E27FC236}">
                <a16:creationId xmlns:a16="http://schemas.microsoft.com/office/drawing/2014/main" id="{1C02E98E-D6E6-7F20-43F4-C29281031E1F}"/>
              </a:ext>
            </a:extLst>
          </p:cNvPr>
          <p:cNvPicPr>
            <a:picLocks noChangeAspect="1"/>
          </p:cNvPicPr>
          <p:nvPr/>
        </p:nvPicPr>
        <p:blipFill>
          <a:blip r:embed="rId3"/>
          <a:stretch>
            <a:fillRect/>
          </a:stretch>
        </p:blipFill>
        <p:spPr>
          <a:xfrm>
            <a:off x="834975" y="4563454"/>
            <a:ext cx="2516505" cy="1648311"/>
          </a:xfrm>
          <a:prstGeom prst="rect">
            <a:avLst/>
          </a:prstGeom>
        </p:spPr>
      </p:pic>
      <p:pic>
        <p:nvPicPr>
          <p:cNvPr id="8" name="Picture 7">
            <a:extLst>
              <a:ext uri="{FF2B5EF4-FFF2-40B4-BE49-F238E27FC236}">
                <a16:creationId xmlns:a16="http://schemas.microsoft.com/office/drawing/2014/main" id="{D2E9C617-EFAC-AEE9-25B5-5487F77292F5}"/>
              </a:ext>
            </a:extLst>
          </p:cNvPr>
          <p:cNvPicPr>
            <a:picLocks noChangeAspect="1"/>
          </p:cNvPicPr>
          <p:nvPr/>
        </p:nvPicPr>
        <p:blipFill>
          <a:blip r:embed="rId4"/>
          <a:stretch>
            <a:fillRect/>
          </a:stretch>
        </p:blipFill>
        <p:spPr>
          <a:xfrm>
            <a:off x="3960529" y="4563454"/>
            <a:ext cx="4114732" cy="1762477"/>
          </a:xfrm>
          <a:prstGeom prst="rect">
            <a:avLst/>
          </a:prstGeom>
        </p:spPr>
      </p:pic>
      <p:pic>
        <p:nvPicPr>
          <p:cNvPr id="9" name="Picture 8" descr="A cartoon of two people&#10;&#10;AI-generated content may be incorrect.">
            <a:extLst>
              <a:ext uri="{FF2B5EF4-FFF2-40B4-BE49-F238E27FC236}">
                <a16:creationId xmlns:a16="http://schemas.microsoft.com/office/drawing/2014/main" id="{63AB558C-4694-85DC-1E2D-AAD86841B2AF}"/>
              </a:ext>
            </a:extLst>
          </p:cNvPr>
          <p:cNvPicPr>
            <a:picLocks noChangeAspect="1"/>
          </p:cNvPicPr>
          <p:nvPr/>
        </p:nvPicPr>
        <p:blipFill>
          <a:blip r:embed="rId5"/>
          <a:stretch>
            <a:fillRect/>
          </a:stretch>
        </p:blipFill>
        <p:spPr>
          <a:xfrm>
            <a:off x="8279798" y="4376711"/>
            <a:ext cx="3215674" cy="2021795"/>
          </a:xfrm>
          <a:prstGeom prst="rect">
            <a:avLst/>
          </a:prstGeom>
        </p:spPr>
      </p:pic>
    </p:spTree>
    <p:extLst>
      <p:ext uri="{BB962C8B-B14F-4D97-AF65-F5344CB8AC3E}">
        <p14:creationId xmlns:p14="http://schemas.microsoft.com/office/powerpoint/2010/main" val="71892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E0AA3-D2B2-77B5-7F7E-09EC66A567EA}"/>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67510D1C-551B-1CA4-98C7-6922B6DFEA5B}"/>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6D419302-AE64-CE0C-6CA4-76407EF108D5}"/>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16" name="TextBox 15">
            <a:extLst>
              <a:ext uri="{FF2B5EF4-FFF2-40B4-BE49-F238E27FC236}">
                <a16:creationId xmlns:a16="http://schemas.microsoft.com/office/drawing/2014/main" id="{F55355A5-DA12-88F9-EB36-3CE5B2DED7EC}"/>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8D38D476-3C3B-C0A4-3537-69C4F91E9205}"/>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D055A708-6267-3038-33F2-B455C6498FC5}"/>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BA35572-C1F3-8A93-8445-A1FDEE205909}"/>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786739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E980-D3BF-7F5C-3B47-202AA1ED10C3}"/>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B96E78EB-F468-036F-8958-969F85667545}"/>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006ABDC1-49CA-8A44-120C-F55E2B00766D}"/>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4" name="TextBox 3">
            <a:extLst>
              <a:ext uri="{FF2B5EF4-FFF2-40B4-BE49-F238E27FC236}">
                <a16:creationId xmlns:a16="http://schemas.microsoft.com/office/drawing/2014/main" id="{F20BC293-49A4-FD0B-4D6C-C68CAF8C8CAE}"/>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4A98D248-DF41-283F-3769-72F12BD0D4DE}"/>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38E8B790-675C-A651-AC48-6FFFEF1467DC}"/>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AE1EB79D-B8FA-6D95-06CA-440997483029}"/>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555EC126-6331-27FD-60C8-9F17DB32AC71}"/>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4B2C672E-5B42-826B-A63D-CD7EB9AF5F63}"/>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89612CAE-E764-E6C6-3B75-C964343454D4}"/>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2BA1BB4F-25B5-3EE2-8251-0BD3D6410AB4}"/>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110552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9BCE3-900B-F3A6-CB5F-FAAE2F404ED0}"/>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DF87C4F0-D98A-8492-054B-3DB3E52CA16E}"/>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C097CB42-9292-CF8B-1906-A669902BD353}"/>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62023320-F42D-926F-AE2D-E326DE4CF17B}"/>
              </a:ext>
            </a:extLst>
          </p:cNvPr>
          <p:cNvSpPr txBox="1"/>
          <p:nvPr/>
        </p:nvSpPr>
        <p:spPr>
          <a:xfrm>
            <a:off x="7387593" y="3077093"/>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64F34B6C-7E5F-EC77-228C-835EE103340F}"/>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1B2F43CE-A0B3-12F8-E314-286988BA3D4B}"/>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33B04ECD-B2EF-166A-14B6-E8F2F87F8497}"/>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B9D9C95D-9196-E58D-4D63-57E37DA1FFC8}"/>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962DCD2-5EB8-3677-ED3A-4B278B37F69F}"/>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7575C49D-51D1-6722-244A-D027FBA9E9D5}"/>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646248DA-0DE4-02ED-BC72-5F88ACF6D0EE}"/>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E8E61CC-6085-17F2-C12F-AC972A808EE8}"/>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250360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16A13-9EEA-2805-5D8C-F79DB903A799}"/>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F6016177-9B89-D1A4-D0D5-F122B4BC2AFA}"/>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707718C1-D208-0FC3-38A1-D8257234FE7A}"/>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58A21FDD-161D-88CA-D17C-2BECAFF7614B}"/>
              </a:ext>
            </a:extLst>
          </p:cNvPr>
          <p:cNvSpPr txBox="1"/>
          <p:nvPr/>
        </p:nvSpPr>
        <p:spPr>
          <a:xfrm>
            <a:off x="7387593" y="3077093"/>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D9ADD331-1D27-CFF4-16B5-E1D82EFDD126}"/>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8FDB9136-B42E-188B-3332-D66B6C5CE183}"/>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D3691E06-B37C-6D0F-611C-B6B286EE8002}"/>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3434FF5-9A10-CA1E-32C5-15BB5D3F5683}"/>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2C50443-E96A-254F-481B-181FFE259E97}"/>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F5B45A58-93B3-4E50-3BD5-7909A1EC417C}"/>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E890BAFC-A8D0-7293-042D-5CF77916CABA}"/>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554B2F08-8C84-87C4-3DEF-F740B5368B13}"/>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grpSp>
        <p:nvGrpSpPr>
          <p:cNvPr id="21" name="Group 20">
            <a:extLst>
              <a:ext uri="{FF2B5EF4-FFF2-40B4-BE49-F238E27FC236}">
                <a16:creationId xmlns:a16="http://schemas.microsoft.com/office/drawing/2014/main" id="{F650F7C5-176E-978A-2CC8-20BECE56B80B}"/>
              </a:ext>
            </a:extLst>
          </p:cNvPr>
          <p:cNvGrpSpPr/>
          <p:nvPr/>
        </p:nvGrpSpPr>
        <p:grpSpPr>
          <a:xfrm rot="20704707">
            <a:off x="4818926" y="5009492"/>
            <a:ext cx="706432" cy="1228477"/>
            <a:chOff x="8412480" y="2915322"/>
            <a:chExt cx="1879967" cy="2118282"/>
          </a:xfrm>
        </p:grpSpPr>
        <p:sp>
          <p:nvSpPr>
            <p:cNvPr id="22" name="Lightning Bolt 21">
              <a:extLst>
                <a:ext uri="{FF2B5EF4-FFF2-40B4-BE49-F238E27FC236}">
                  <a16:creationId xmlns:a16="http://schemas.microsoft.com/office/drawing/2014/main" id="{675C5A16-5733-D0E6-A6FC-8B2957F46765}"/>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1D305902-0384-5D0B-A252-FDF28CE8BF0A}"/>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962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FA9D-925F-25E1-C287-5CEF5B4EAE41}"/>
              </a:ext>
            </a:extLst>
          </p:cNvPr>
          <p:cNvSpPr>
            <a:spLocks noGrp="1"/>
          </p:cNvSpPr>
          <p:nvPr>
            <p:ph type="title"/>
          </p:nvPr>
        </p:nvSpPr>
        <p:spPr/>
        <p:txBody>
          <a:bodyPr/>
          <a:lstStyle/>
          <a:p>
            <a:r>
              <a:rPr lang="en-US" dirty="0">
                <a:latin typeface="Trebuchet MS" panose="020B0703020202090204" pitchFamily="34" charset="0"/>
              </a:rPr>
              <a:t>Methods: Stress</a:t>
            </a:r>
            <a:endParaRPr lang="en-US" dirty="0"/>
          </a:p>
        </p:txBody>
      </p:sp>
      <p:pic>
        <p:nvPicPr>
          <p:cNvPr id="3" name="Picture 2" descr="A white mouse and a white mouse&#10;&#10;AI-generated content may be incorrect.">
            <a:extLst>
              <a:ext uri="{FF2B5EF4-FFF2-40B4-BE49-F238E27FC236}">
                <a16:creationId xmlns:a16="http://schemas.microsoft.com/office/drawing/2014/main" id="{E680881A-3B5B-3AA0-239B-AEF6A664D91C}"/>
              </a:ext>
            </a:extLst>
          </p:cNvPr>
          <p:cNvPicPr>
            <a:picLocks noChangeAspect="1"/>
          </p:cNvPicPr>
          <p:nvPr/>
        </p:nvPicPr>
        <p:blipFill>
          <a:blip r:embed="rId2"/>
          <a:srcRect r="6843"/>
          <a:stretch>
            <a:fillRect/>
          </a:stretch>
        </p:blipFill>
        <p:spPr>
          <a:xfrm>
            <a:off x="539750" y="1966785"/>
            <a:ext cx="10939826" cy="3739952"/>
          </a:xfrm>
          <a:prstGeom prst="rect">
            <a:avLst/>
          </a:prstGeom>
        </p:spPr>
      </p:pic>
      <p:pic>
        <p:nvPicPr>
          <p:cNvPr id="4" name="Picture 3" descr="A diagram of a pig's brain&#10;&#10;AI-generated content may be incorrect.">
            <a:extLst>
              <a:ext uri="{FF2B5EF4-FFF2-40B4-BE49-F238E27FC236}">
                <a16:creationId xmlns:a16="http://schemas.microsoft.com/office/drawing/2014/main" id="{D5DB8AB0-8DBD-7CB1-0543-C19BD108349F}"/>
              </a:ext>
            </a:extLst>
          </p:cNvPr>
          <p:cNvPicPr>
            <a:picLocks noChangeAspect="1"/>
          </p:cNvPicPr>
          <p:nvPr/>
        </p:nvPicPr>
        <p:blipFill>
          <a:blip r:embed="rId3"/>
          <a:stretch>
            <a:fillRect/>
          </a:stretch>
        </p:blipFill>
        <p:spPr>
          <a:xfrm>
            <a:off x="7436386" y="3917052"/>
            <a:ext cx="3791049" cy="2376696"/>
          </a:xfrm>
          <a:prstGeom prst="rect">
            <a:avLst/>
          </a:prstGeom>
        </p:spPr>
      </p:pic>
      <p:sp>
        <p:nvSpPr>
          <p:cNvPr id="5" name="TextBox 4">
            <a:extLst>
              <a:ext uri="{FF2B5EF4-FFF2-40B4-BE49-F238E27FC236}">
                <a16:creationId xmlns:a16="http://schemas.microsoft.com/office/drawing/2014/main" id="{C6A4FDFE-8C57-0840-DD87-3233C19B216B}"/>
              </a:ext>
            </a:extLst>
          </p:cNvPr>
          <p:cNvSpPr txBox="1"/>
          <p:nvPr/>
        </p:nvSpPr>
        <p:spPr>
          <a:xfrm>
            <a:off x="1120148" y="5677077"/>
            <a:ext cx="3791049" cy="646331"/>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Single restraint for </a:t>
            </a:r>
            <a:r>
              <a:rPr lang="en-US" dirty="0">
                <a:solidFill>
                  <a:srgbClr val="F19CAC"/>
                </a:solidFill>
                <a:latin typeface="Trebuchet MS" panose="020B0703020202090204" pitchFamily="34" charset="0"/>
              </a:rPr>
              <a:t>acute</a:t>
            </a:r>
          </a:p>
          <a:p>
            <a:r>
              <a:rPr lang="en-US" dirty="0">
                <a:solidFill>
                  <a:schemeClr val="tx1">
                    <a:lumMod val="50000"/>
                    <a:lumOff val="50000"/>
                  </a:schemeClr>
                </a:solidFill>
                <a:latin typeface="Trebuchet MS" panose="020B0703020202090204" pitchFamily="34" charset="0"/>
              </a:rPr>
              <a:t>5 consecutive days for </a:t>
            </a:r>
            <a:r>
              <a:rPr lang="en-US" dirty="0">
                <a:solidFill>
                  <a:srgbClr val="005B96"/>
                </a:solidFill>
                <a:latin typeface="Trebuchet MS" panose="020B0703020202090204" pitchFamily="34" charset="0"/>
              </a:rPr>
              <a:t>repeated</a:t>
            </a:r>
          </a:p>
        </p:txBody>
      </p:sp>
    </p:spTree>
    <p:extLst>
      <p:ext uri="{BB962C8B-B14F-4D97-AF65-F5344CB8AC3E}">
        <p14:creationId xmlns:p14="http://schemas.microsoft.com/office/powerpoint/2010/main" val="285808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17A3-2B22-9AB8-477B-E92CA0D8D743}"/>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pic>
        <p:nvPicPr>
          <p:cNvPr id="8" name="Picture 7" descr="A close-up of a grey and pink cell&#10;&#10;AI-generated content may be incorrect.">
            <a:extLst>
              <a:ext uri="{FF2B5EF4-FFF2-40B4-BE49-F238E27FC236}">
                <a16:creationId xmlns:a16="http://schemas.microsoft.com/office/drawing/2014/main" id="{F8C70A1E-AABB-7553-53DA-7784C0D1CA42}"/>
              </a:ext>
            </a:extLst>
          </p:cNvPr>
          <p:cNvPicPr>
            <a:picLocks noChangeAspect="1"/>
          </p:cNvPicPr>
          <p:nvPr/>
        </p:nvPicPr>
        <p:blipFill>
          <a:blip r:embed="rId3"/>
          <a:stretch>
            <a:fillRect/>
          </a:stretch>
        </p:blipFill>
        <p:spPr>
          <a:xfrm>
            <a:off x="317715" y="1876665"/>
            <a:ext cx="11556570" cy="4249778"/>
          </a:xfrm>
          <a:prstGeom prst="rect">
            <a:avLst/>
          </a:prstGeom>
        </p:spPr>
      </p:pic>
      <p:sp>
        <p:nvSpPr>
          <p:cNvPr id="9" name="TextBox 8">
            <a:extLst>
              <a:ext uri="{FF2B5EF4-FFF2-40B4-BE49-F238E27FC236}">
                <a16:creationId xmlns:a16="http://schemas.microsoft.com/office/drawing/2014/main" id="{739BBBCF-30BB-D3FB-6375-3965A3B44DB3}"/>
              </a:ext>
            </a:extLst>
          </p:cNvPr>
          <p:cNvSpPr txBox="1"/>
          <p:nvPr/>
        </p:nvSpPr>
        <p:spPr>
          <a:xfrm>
            <a:off x="4021170" y="1507333"/>
            <a:ext cx="2667897" cy="369332"/>
          </a:xfrm>
          <a:prstGeom prst="rect">
            <a:avLst/>
          </a:prstGeom>
          <a:noFill/>
        </p:spPr>
        <p:txBody>
          <a:bodyPr wrap="square" rtlCol="0">
            <a:spAutoFit/>
          </a:bodyPr>
          <a:lstStyle/>
          <a:p>
            <a:r>
              <a:rPr lang="en-US" dirty="0">
                <a:solidFill>
                  <a:srgbClr val="F19CAC"/>
                </a:solidFill>
                <a:latin typeface="Trebuchet MS" panose="020B0703020202090204" pitchFamily="34" charset="0"/>
              </a:rPr>
              <a:t>Postsynaptic neuron</a:t>
            </a:r>
          </a:p>
        </p:txBody>
      </p:sp>
      <p:sp>
        <p:nvSpPr>
          <p:cNvPr id="10" name="TextBox 9">
            <a:extLst>
              <a:ext uri="{FF2B5EF4-FFF2-40B4-BE49-F238E27FC236}">
                <a16:creationId xmlns:a16="http://schemas.microsoft.com/office/drawing/2014/main" id="{35B0CA84-F3B5-DB19-64FE-66CD066E4C48}"/>
              </a:ext>
            </a:extLst>
          </p:cNvPr>
          <p:cNvSpPr txBox="1"/>
          <p:nvPr/>
        </p:nvSpPr>
        <p:spPr>
          <a:xfrm>
            <a:off x="317715" y="5757111"/>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Tree>
    <p:extLst>
      <p:ext uri="{BB962C8B-B14F-4D97-AF65-F5344CB8AC3E}">
        <p14:creationId xmlns:p14="http://schemas.microsoft.com/office/powerpoint/2010/main" val="246569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F539-8DBD-5609-81E3-C759218E7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AFBD-0B98-7D6D-52C4-3C3762345E1A}"/>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grpSp>
        <p:nvGrpSpPr>
          <p:cNvPr id="3" name="Group 2">
            <a:extLst>
              <a:ext uri="{FF2B5EF4-FFF2-40B4-BE49-F238E27FC236}">
                <a16:creationId xmlns:a16="http://schemas.microsoft.com/office/drawing/2014/main" id="{9CC45452-BDF3-6EAD-511C-3D1CE242614E}"/>
              </a:ext>
            </a:extLst>
          </p:cNvPr>
          <p:cNvGrpSpPr/>
          <p:nvPr/>
        </p:nvGrpSpPr>
        <p:grpSpPr>
          <a:xfrm>
            <a:off x="2175356" y="3200400"/>
            <a:ext cx="2141571" cy="1888358"/>
            <a:chOff x="23513152" y="19354903"/>
            <a:chExt cx="1816765" cy="1709319"/>
          </a:xfrm>
        </p:grpSpPr>
        <p:sp>
          <p:nvSpPr>
            <p:cNvPr id="7" name="Rectangle 6">
              <a:extLst>
                <a:ext uri="{FF2B5EF4-FFF2-40B4-BE49-F238E27FC236}">
                  <a16:creationId xmlns:a16="http://schemas.microsoft.com/office/drawing/2014/main" id="{06B901F0-63BE-7B0A-1DB0-54051A73C67A}"/>
                </a:ext>
              </a:extLst>
            </p:cNvPr>
            <p:cNvSpPr/>
            <p:nvPr/>
          </p:nvSpPr>
          <p:spPr>
            <a:xfrm>
              <a:off x="24847659" y="19354903"/>
              <a:ext cx="369311" cy="524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aphicFrame>
          <p:nvGraphicFramePr>
            <p:cNvPr id="5" name="Object 4">
              <a:extLst>
                <a:ext uri="{FF2B5EF4-FFF2-40B4-BE49-F238E27FC236}">
                  <a16:creationId xmlns:a16="http://schemas.microsoft.com/office/drawing/2014/main" id="{930B94F2-715B-90EC-5866-A30826439536}"/>
                </a:ext>
              </a:extLst>
            </p:cNvPr>
            <p:cNvGraphicFramePr>
              <a:graphicFrameLocks noChangeAspect="1"/>
            </p:cNvGraphicFramePr>
            <p:nvPr/>
          </p:nvGraphicFramePr>
          <p:xfrm>
            <a:off x="23513152" y="19544134"/>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5" name="Object 4">
                          <a:extLst>
                            <a:ext uri="{FF2B5EF4-FFF2-40B4-BE49-F238E27FC236}">
                              <a16:creationId xmlns:a16="http://schemas.microsoft.com/office/drawing/2014/main" id="{930B94F2-715B-90EC-5866-A30826439536}"/>
                            </a:ext>
                          </a:extLst>
                        </p:cNvPr>
                        <p:cNvPicPr/>
                        <p:nvPr/>
                      </p:nvPicPr>
                      <p:blipFill>
                        <a:blip r:embed="rId4"/>
                        <a:stretch>
                          <a:fillRect/>
                        </a:stretch>
                      </p:blipFill>
                      <p:spPr>
                        <a:xfrm>
                          <a:off x="23513152" y="19544134"/>
                          <a:ext cx="1816765" cy="1520088"/>
                        </a:xfrm>
                        <a:prstGeom prst="rect">
                          <a:avLst/>
                        </a:prstGeom>
                      </p:spPr>
                    </p:pic>
                  </p:oleObj>
                </mc:Fallback>
              </mc:AlternateContent>
            </a:graphicData>
          </a:graphic>
        </p:graphicFrame>
      </p:grpSp>
      <p:cxnSp>
        <p:nvCxnSpPr>
          <p:cNvPr id="15" name="Straight Connector 14">
            <a:extLst>
              <a:ext uri="{FF2B5EF4-FFF2-40B4-BE49-F238E27FC236}">
                <a16:creationId xmlns:a16="http://schemas.microsoft.com/office/drawing/2014/main" id="{A50C8465-42D6-7D05-FF28-58031BAADF97}"/>
              </a:ext>
            </a:extLst>
          </p:cNvPr>
          <p:cNvCxnSpPr>
            <a:cxnSpLocks/>
          </p:cNvCxnSpPr>
          <p:nvPr/>
        </p:nvCxnSpPr>
        <p:spPr>
          <a:xfrm>
            <a:off x="1914862" y="2513623"/>
            <a:ext cx="0" cy="296000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A675190-1B3F-80FA-94C1-A9993A47ADBD}"/>
              </a:ext>
            </a:extLst>
          </p:cNvPr>
          <p:cNvCxnSpPr>
            <a:cxnSpLocks/>
          </p:cNvCxnSpPr>
          <p:nvPr/>
        </p:nvCxnSpPr>
        <p:spPr>
          <a:xfrm flipH="1">
            <a:off x="1914862" y="5473632"/>
            <a:ext cx="274707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91DFED-6EF3-20C0-3444-E2E85BC35CC1}"/>
              </a:ext>
            </a:extLst>
          </p:cNvPr>
          <p:cNvSpPr txBox="1"/>
          <p:nvPr/>
        </p:nvSpPr>
        <p:spPr>
          <a:xfrm rot="16200000">
            <a:off x="461744" y="3808960"/>
            <a:ext cx="2015917"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8C09F910-F6D1-A464-EBC3-0C0A0EDD1E26}"/>
              </a:ext>
            </a:extLst>
          </p:cNvPr>
          <p:cNvSpPr txBox="1"/>
          <p:nvPr/>
        </p:nvSpPr>
        <p:spPr>
          <a:xfrm>
            <a:off x="1914862" y="5637763"/>
            <a:ext cx="1859169"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pic>
        <p:nvPicPr>
          <p:cNvPr id="14" name="Picture 13" descr="A graph showing a number of pink dots&#10;&#10;AI-generated content may be incorrect.">
            <a:extLst>
              <a:ext uri="{FF2B5EF4-FFF2-40B4-BE49-F238E27FC236}">
                <a16:creationId xmlns:a16="http://schemas.microsoft.com/office/drawing/2014/main" id="{B4A41CA9-F48B-E567-3029-A1787E6A0FF8}"/>
              </a:ext>
            </a:extLst>
          </p:cNvPr>
          <p:cNvPicPr>
            <a:picLocks noChangeAspect="1"/>
          </p:cNvPicPr>
          <p:nvPr/>
        </p:nvPicPr>
        <p:blipFill>
          <a:blip r:embed="rId5"/>
          <a:srcRect b="11910"/>
          <a:stretch>
            <a:fillRect/>
          </a:stretch>
        </p:blipFill>
        <p:spPr>
          <a:xfrm>
            <a:off x="5732183" y="1440676"/>
            <a:ext cx="5516383" cy="2725310"/>
          </a:xfrm>
          <a:prstGeom prst="rect">
            <a:avLst/>
          </a:prstGeom>
        </p:spPr>
      </p:pic>
      <p:pic>
        <p:nvPicPr>
          <p:cNvPr id="18" name="Picture 17" descr="A graph with dots and text&#10;&#10;AI-generated content may be incorrect.">
            <a:extLst>
              <a:ext uri="{FF2B5EF4-FFF2-40B4-BE49-F238E27FC236}">
                <a16:creationId xmlns:a16="http://schemas.microsoft.com/office/drawing/2014/main" id="{B40C4211-AF4F-8435-46C6-AB088DF93BE5}"/>
              </a:ext>
            </a:extLst>
          </p:cNvPr>
          <p:cNvPicPr>
            <a:picLocks noChangeAspect="1"/>
          </p:cNvPicPr>
          <p:nvPr/>
        </p:nvPicPr>
        <p:blipFill>
          <a:blip r:embed="rId6"/>
          <a:srcRect t="18272"/>
          <a:stretch>
            <a:fillRect/>
          </a:stretch>
        </p:blipFill>
        <p:spPr>
          <a:xfrm>
            <a:off x="5692877" y="4247868"/>
            <a:ext cx="5516376" cy="2610132"/>
          </a:xfrm>
          <a:prstGeom prst="rect">
            <a:avLst/>
          </a:prstGeom>
        </p:spPr>
      </p:pic>
    </p:spTree>
    <p:extLst>
      <p:ext uri="{BB962C8B-B14F-4D97-AF65-F5344CB8AC3E}">
        <p14:creationId xmlns:p14="http://schemas.microsoft.com/office/powerpoint/2010/main" val="335063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dots and lines&#10;&#10;AI-generated content may be incorrect.">
            <a:extLst>
              <a:ext uri="{FF2B5EF4-FFF2-40B4-BE49-F238E27FC236}">
                <a16:creationId xmlns:a16="http://schemas.microsoft.com/office/drawing/2014/main" id="{75736A4E-9901-E30F-C6A3-07848A1FF6A9}"/>
              </a:ext>
            </a:extLst>
          </p:cNvPr>
          <p:cNvPicPr>
            <a:picLocks noChangeAspect="1"/>
          </p:cNvPicPr>
          <p:nvPr/>
        </p:nvPicPr>
        <p:blipFill>
          <a:blip r:embed="rId2"/>
          <a:stretch>
            <a:fillRect/>
          </a:stretch>
        </p:blipFill>
        <p:spPr>
          <a:xfrm>
            <a:off x="1534697" y="849582"/>
            <a:ext cx="8403387" cy="6008418"/>
          </a:xfrm>
          <a:prstGeom prst="rect">
            <a:avLst/>
          </a:prstGeom>
        </p:spPr>
      </p:pic>
      <p:sp>
        <p:nvSpPr>
          <p:cNvPr id="5" name="Rectangle 4">
            <a:extLst>
              <a:ext uri="{FF2B5EF4-FFF2-40B4-BE49-F238E27FC236}">
                <a16:creationId xmlns:a16="http://schemas.microsoft.com/office/drawing/2014/main" id="{D4CA81DE-6F6C-9C5A-BAE9-184E10C0032C}"/>
              </a:ext>
            </a:extLst>
          </p:cNvPr>
          <p:cNvSpPr/>
          <p:nvPr/>
        </p:nvSpPr>
        <p:spPr>
          <a:xfrm>
            <a:off x="6244389" y="1780674"/>
            <a:ext cx="3789948" cy="6737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824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84D90-B099-54E2-F0E3-87596D085272}"/>
            </a:ext>
          </a:extLst>
        </p:cNvPr>
        <p:cNvGrpSpPr/>
        <p:nvPr/>
      </p:nvGrpSpPr>
      <p:grpSpPr>
        <a:xfrm>
          <a:off x="0" y="0"/>
          <a:ext cx="0" cy="0"/>
          <a:chOff x="0" y="0"/>
          <a:chExt cx="0" cy="0"/>
        </a:xfrm>
      </p:grpSpPr>
      <p:pic>
        <p:nvPicPr>
          <p:cNvPr id="3" name="Picture 2" descr="A graph with dots and lines&#10;&#10;AI-generated content may be incorrect.">
            <a:extLst>
              <a:ext uri="{FF2B5EF4-FFF2-40B4-BE49-F238E27FC236}">
                <a16:creationId xmlns:a16="http://schemas.microsoft.com/office/drawing/2014/main" id="{CA3CFD96-E02C-D972-19D1-C0EE6B7B378F}"/>
              </a:ext>
            </a:extLst>
          </p:cNvPr>
          <p:cNvPicPr>
            <a:picLocks noChangeAspect="1"/>
          </p:cNvPicPr>
          <p:nvPr/>
        </p:nvPicPr>
        <p:blipFill>
          <a:blip r:embed="rId2"/>
          <a:stretch>
            <a:fillRect/>
          </a:stretch>
        </p:blipFill>
        <p:spPr>
          <a:xfrm>
            <a:off x="1534697" y="849582"/>
            <a:ext cx="8403387" cy="6008418"/>
          </a:xfrm>
          <a:prstGeom prst="rect">
            <a:avLst/>
          </a:prstGeom>
        </p:spPr>
      </p:pic>
      <p:sp>
        <p:nvSpPr>
          <p:cNvPr id="5" name="Rectangle 4">
            <a:extLst>
              <a:ext uri="{FF2B5EF4-FFF2-40B4-BE49-F238E27FC236}">
                <a16:creationId xmlns:a16="http://schemas.microsoft.com/office/drawing/2014/main" id="{59A03423-4A30-4E3B-4601-EA4260044466}"/>
              </a:ext>
            </a:extLst>
          </p:cNvPr>
          <p:cNvSpPr/>
          <p:nvPr/>
        </p:nvSpPr>
        <p:spPr>
          <a:xfrm>
            <a:off x="6244389" y="1780674"/>
            <a:ext cx="3789948" cy="6737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28DB41A-733F-7D4A-B39C-52AA0E83BAB6}"/>
              </a:ext>
            </a:extLst>
          </p:cNvPr>
          <p:cNvSpPr/>
          <p:nvPr/>
        </p:nvSpPr>
        <p:spPr>
          <a:xfrm>
            <a:off x="4271211" y="1118936"/>
            <a:ext cx="6641431" cy="51374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152BCE0-9D7A-BC48-9F19-086C45807366}"/>
              </a:ext>
            </a:extLst>
          </p:cNvPr>
          <p:cNvSpPr/>
          <p:nvPr/>
        </p:nvSpPr>
        <p:spPr>
          <a:xfrm>
            <a:off x="3653589" y="1383631"/>
            <a:ext cx="3781927" cy="11670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C9F75CD-440B-A027-787D-46B44C5131BF}"/>
              </a:ext>
            </a:extLst>
          </p:cNvPr>
          <p:cNvSpPr/>
          <p:nvPr/>
        </p:nvSpPr>
        <p:spPr>
          <a:xfrm>
            <a:off x="3172326" y="4114798"/>
            <a:ext cx="3789948" cy="6737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593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colored squares and dots&#10;&#10;AI-generated content may be incorrect.">
            <a:extLst>
              <a:ext uri="{FF2B5EF4-FFF2-40B4-BE49-F238E27FC236}">
                <a16:creationId xmlns:a16="http://schemas.microsoft.com/office/drawing/2014/main" id="{38BC8AA6-AB43-C25C-1F40-985C074E3643}"/>
              </a:ext>
            </a:extLst>
          </p:cNvPr>
          <p:cNvPicPr>
            <a:picLocks noChangeAspect="1"/>
          </p:cNvPicPr>
          <p:nvPr/>
        </p:nvPicPr>
        <p:blipFill>
          <a:blip r:embed="rId2"/>
          <a:stretch>
            <a:fillRect/>
          </a:stretch>
        </p:blipFill>
        <p:spPr>
          <a:xfrm>
            <a:off x="239156" y="849197"/>
            <a:ext cx="7827158" cy="5159606"/>
          </a:xfrm>
          <a:prstGeom prst="rect">
            <a:avLst/>
          </a:prstGeom>
        </p:spPr>
      </p:pic>
      <p:sp>
        <p:nvSpPr>
          <p:cNvPr id="6" name="TextBox 5">
            <a:extLst>
              <a:ext uri="{FF2B5EF4-FFF2-40B4-BE49-F238E27FC236}">
                <a16:creationId xmlns:a16="http://schemas.microsoft.com/office/drawing/2014/main" id="{0065485C-CB71-95E1-FB61-CD9E251B17BE}"/>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(0.4113)</a:t>
            </a:r>
          </a:p>
          <a:p>
            <a:endParaRPr lang="en-US" dirty="0"/>
          </a:p>
          <a:p>
            <a:r>
              <a:rPr lang="en-US" dirty="0"/>
              <a:t>Residuals are not normal (0.0003435)</a:t>
            </a:r>
          </a:p>
          <a:p>
            <a:endParaRPr lang="en-US" dirty="0"/>
          </a:p>
          <a:p>
            <a:r>
              <a:rPr lang="en-US" dirty="0"/>
              <a:t>Kruskal-Wallis p-value = 0.1387</a:t>
            </a:r>
          </a:p>
          <a:p>
            <a:r>
              <a:rPr lang="en-US" dirty="0"/>
              <a:t>Not significant </a:t>
            </a:r>
          </a:p>
        </p:txBody>
      </p:sp>
    </p:spTree>
    <p:extLst>
      <p:ext uri="{BB962C8B-B14F-4D97-AF65-F5344CB8AC3E}">
        <p14:creationId xmlns:p14="http://schemas.microsoft.com/office/powerpoint/2010/main" val="33575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D370-5C4C-04F8-1082-F91514C23770}"/>
              </a:ext>
            </a:extLst>
          </p:cNvPr>
          <p:cNvSpPr>
            <a:spLocks noGrp="1"/>
          </p:cNvSpPr>
          <p:nvPr>
            <p:ph type="title"/>
          </p:nvPr>
        </p:nvSpPr>
        <p:spPr/>
        <p:txBody>
          <a:bodyPr/>
          <a:lstStyle/>
          <a:p>
            <a:r>
              <a:rPr lang="en-US" dirty="0">
                <a:latin typeface="Trebuchet MS" panose="020B0703020202090204" pitchFamily="34" charset="0"/>
              </a:rPr>
              <a:t>Background</a:t>
            </a:r>
            <a:endParaRPr lang="en-US" dirty="0"/>
          </a:p>
        </p:txBody>
      </p:sp>
      <p:sp>
        <p:nvSpPr>
          <p:cNvPr id="3" name="Content Placeholder 2">
            <a:extLst>
              <a:ext uri="{FF2B5EF4-FFF2-40B4-BE49-F238E27FC236}">
                <a16:creationId xmlns:a16="http://schemas.microsoft.com/office/drawing/2014/main" id="{E9A3EA3D-B500-B8B5-5EDA-BC43783E067E}"/>
              </a:ext>
            </a:extLst>
          </p:cNvPr>
          <p:cNvSpPr>
            <a:spLocks noGrp="1"/>
          </p:cNvSpPr>
          <p:nvPr>
            <p:ph idx="1"/>
          </p:nvPr>
        </p:nvSpPr>
        <p:spPr>
          <a:xfrm>
            <a:off x="838199" y="1825625"/>
            <a:ext cx="7215131" cy="4351338"/>
          </a:xfrm>
        </p:spPr>
        <p:txBody>
          <a:bodyPr>
            <a:normAutofit/>
          </a:bodyPr>
          <a:lstStyle/>
          <a:p>
            <a:pPr marL="0" indent="0">
              <a:buNone/>
            </a:pPr>
            <a:r>
              <a:rPr lang="en-US" sz="3200" dirty="0">
                <a:latin typeface="Trebuchet MS" panose="020B0703020202090204" pitchFamily="34" charset="0"/>
              </a:rPr>
              <a:t>Modern food landscape</a:t>
            </a:r>
          </a:p>
          <a:p>
            <a:r>
              <a:rPr lang="en-US" sz="3200" dirty="0">
                <a:latin typeface="Trebuchet MS" panose="020B0703020202090204" pitchFamily="34" charset="0"/>
              </a:rPr>
              <a:t>high calorie </a:t>
            </a:r>
          </a:p>
          <a:p>
            <a:r>
              <a:rPr lang="en-US" sz="3200" dirty="0">
                <a:latin typeface="Trebuchet MS" panose="020B0703020202090204" pitchFamily="34" charset="0"/>
              </a:rPr>
              <a:t>highly palatable</a:t>
            </a:r>
          </a:p>
          <a:p>
            <a:r>
              <a:rPr lang="en-US" sz="3200" dirty="0">
                <a:latin typeface="Trebuchet MS" panose="020B0703020202090204" pitchFamily="34" charset="0"/>
              </a:rPr>
              <a:t>ultra-processed</a:t>
            </a:r>
          </a:p>
          <a:p>
            <a:pPr marL="0" indent="0">
              <a:buNone/>
            </a:pPr>
            <a:r>
              <a:rPr lang="en-US" sz="3200" dirty="0">
                <a:latin typeface="Trebuchet MS" panose="020B0703020202090204" pitchFamily="34" charset="0"/>
              </a:rPr>
              <a:t>High obesity rates in </a:t>
            </a:r>
            <a:r>
              <a:rPr lang="en-US" sz="3200" b="1" dirty="0">
                <a:latin typeface="Trebuchet MS" panose="020B0703020202090204" pitchFamily="34" charset="0"/>
              </a:rPr>
              <a:t>New Brunswick</a:t>
            </a:r>
          </a:p>
        </p:txBody>
      </p:sp>
      <p:sp>
        <p:nvSpPr>
          <p:cNvPr id="6" name="Content Placeholder 2">
            <a:extLst>
              <a:ext uri="{FF2B5EF4-FFF2-40B4-BE49-F238E27FC236}">
                <a16:creationId xmlns:a16="http://schemas.microsoft.com/office/drawing/2014/main" id="{BC64E054-62C0-B005-AEE5-EDCF07BFC266}"/>
              </a:ext>
            </a:extLst>
          </p:cNvPr>
          <p:cNvSpPr txBox="1">
            <a:spLocks/>
          </p:cNvSpPr>
          <p:nvPr/>
        </p:nvSpPr>
        <p:spPr>
          <a:xfrm>
            <a:off x="838200" y="5291932"/>
            <a:ext cx="10146030" cy="1200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Trebuchet MS" panose="020B0703020202090204" pitchFamily="34" charset="0"/>
              </a:rPr>
              <a:t>Evidence of sex differences in food intake under chronic stress but what about </a:t>
            </a:r>
            <a:r>
              <a:rPr lang="en-US" sz="3200" b="1" dirty="0">
                <a:solidFill>
                  <a:srgbClr val="EB647E"/>
                </a:solidFill>
                <a:latin typeface="Trebuchet MS" panose="020B0703020202090204" pitchFamily="34" charset="0"/>
              </a:rPr>
              <a:t>acute stress</a:t>
            </a:r>
            <a:r>
              <a:rPr lang="en-US" sz="3200" dirty="0">
                <a:latin typeface="Trebuchet MS" panose="020B0703020202090204" pitchFamily="34" charset="0"/>
              </a:rPr>
              <a: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4716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3A497-C079-D24B-D67D-7E631262E1E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BA8E2E1-B5FE-CB50-E5A9-9338CCA8FA53}"/>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(0.7121)</a:t>
            </a:r>
          </a:p>
          <a:p>
            <a:endParaRPr lang="en-US" dirty="0"/>
          </a:p>
          <a:p>
            <a:r>
              <a:rPr lang="en-US" dirty="0"/>
              <a:t>Residuals are normal (0.979)</a:t>
            </a:r>
          </a:p>
          <a:p>
            <a:endParaRPr lang="en-US" dirty="0"/>
          </a:p>
          <a:p>
            <a:r>
              <a:rPr lang="en-US" dirty="0"/>
              <a:t>ANOVA p-value = 0.152</a:t>
            </a:r>
          </a:p>
          <a:p>
            <a:r>
              <a:rPr lang="en-US" dirty="0"/>
              <a:t>Not significant </a:t>
            </a:r>
          </a:p>
        </p:txBody>
      </p:sp>
      <p:sp>
        <p:nvSpPr>
          <p:cNvPr id="2" name="Title 1">
            <a:extLst>
              <a:ext uri="{FF2B5EF4-FFF2-40B4-BE49-F238E27FC236}">
                <a16:creationId xmlns:a16="http://schemas.microsoft.com/office/drawing/2014/main" id="{EB41E679-0D80-516A-D709-5049E140E491}"/>
              </a:ext>
            </a:extLst>
          </p:cNvPr>
          <p:cNvSpPr txBox="1">
            <a:spLocks/>
          </p:cNvSpPr>
          <p:nvPr/>
        </p:nvSpPr>
        <p:spPr>
          <a:xfrm>
            <a:off x="838200" y="365125"/>
            <a:ext cx="10515600" cy="7899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latin typeface="Trebuchet MS" panose="020B0703020202090204" pitchFamily="34" charset="0"/>
              </a:rPr>
              <a:t>Log transformed</a:t>
            </a:r>
            <a:endParaRPr lang="en-US" sz="4400" dirty="0"/>
          </a:p>
        </p:txBody>
      </p:sp>
      <p:pic>
        <p:nvPicPr>
          <p:cNvPr id="4" name="Picture 3" descr="A diagram of different colored squares&#10;&#10;AI-generated content may be incorrect.">
            <a:extLst>
              <a:ext uri="{FF2B5EF4-FFF2-40B4-BE49-F238E27FC236}">
                <a16:creationId xmlns:a16="http://schemas.microsoft.com/office/drawing/2014/main" id="{9016D363-860D-AD2C-6389-2466ED148CED}"/>
              </a:ext>
            </a:extLst>
          </p:cNvPr>
          <p:cNvPicPr>
            <a:picLocks noChangeAspect="1"/>
          </p:cNvPicPr>
          <p:nvPr/>
        </p:nvPicPr>
        <p:blipFill>
          <a:blip r:embed="rId2"/>
          <a:stretch>
            <a:fillRect/>
          </a:stretch>
        </p:blipFill>
        <p:spPr>
          <a:xfrm>
            <a:off x="482601" y="1581264"/>
            <a:ext cx="7404100" cy="4305300"/>
          </a:xfrm>
          <a:prstGeom prst="rect">
            <a:avLst/>
          </a:prstGeom>
        </p:spPr>
      </p:pic>
    </p:spTree>
    <p:extLst>
      <p:ext uri="{BB962C8B-B14F-4D97-AF65-F5344CB8AC3E}">
        <p14:creationId xmlns:p14="http://schemas.microsoft.com/office/powerpoint/2010/main" val="312392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192C4-9A97-3023-5D89-AE7E5DACE14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D2C553C-52EF-704F-B838-9522A63B5CF1}"/>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(0.3075)</a:t>
            </a:r>
          </a:p>
          <a:p>
            <a:endParaRPr lang="en-US" dirty="0"/>
          </a:p>
          <a:p>
            <a:r>
              <a:rPr lang="en-US" dirty="0"/>
              <a:t>Residuals are normal (0.1077)</a:t>
            </a:r>
          </a:p>
          <a:p>
            <a:endParaRPr lang="en-US" dirty="0"/>
          </a:p>
          <a:p>
            <a:r>
              <a:rPr lang="en-US" dirty="0"/>
              <a:t>ANOVA p-value = 0.13</a:t>
            </a:r>
          </a:p>
          <a:p>
            <a:r>
              <a:rPr lang="en-US" dirty="0"/>
              <a:t>Not significant </a:t>
            </a:r>
          </a:p>
        </p:txBody>
      </p:sp>
      <p:pic>
        <p:nvPicPr>
          <p:cNvPr id="3" name="Picture 2" descr="A graph of different colored squares&#10;&#10;AI-generated content may be incorrect.">
            <a:extLst>
              <a:ext uri="{FF2B5EF4-FFF2-40B4-BE49-F238E27FC236}">
                <a16:creationId xmlns:a16="http://schemas.microsoft.com/office/drawing/2014/main" id="{4CB6B535-55B4-0223-CFF6-3D8CF28D84C6}"/>
              </a:ext>
            </a:extLst>
          </p:cNvPr>
          <p:cNvPicPr>
            <a:picLocks noChangeAspect="1"/>
          </p:cNvPicPr>
          <p:nvPr/>
        </p:nvPicPr>
        <p:blipFill>
          <a:blip r:embed="rId2"/>
          <a:stretch>
            <a:fillRect/>
          </a:stretch>
        </p:blipFill>
        <p:spPr>
          <a:xfrm>
            <a:off x="462238" y="1021873"/>
            <a:ext cx="7283345" cy="4861249"/>
          </a:xfrm>
          <a:prstGeom prst="rect">
            <a:avLst/>
          </a:prstGeom>
        </p:spPr>
      </p:pic>
    </p:spTree>
    <p:extLst>
      <p:ext uri="{BB962C8B-B14F-4D97-AF65-F5344CB8AC3E}">
        <p14:creationId xmlns:p14="http://schemas.microsoft.com/office/powerpoint/2010/main" val="2360278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0EF5-298E-3429-95F2-87EA45AAF1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51528C6-7262-A38F-3C73-D734EAD47B92}"/>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(0.2832)</a:t>
            </a:r>
          </a:p>
          <a:p>
            <a:endParaRPr lang="en-US" dirty="0"/>
          </a:p>
          <a:p>
            <a:r>
              <a:rPr lang="en-US" dirty="0"/>
              <a:t>Residuals are not normal (0.0002256)</a:t>
            </a:r>
          </a:p>
          <a:p>
            <a:endParaRPr lang="en-US" dirty="0"/>
          </a:p>
          <a:p>
            <a:r>
              <a:rPr lang="en-US" dirty="0"/>
              <a:t>Kruskal-Wallis p-value = 0.05411</a:t>
            </a:r>
          </a:p>
          <a:p>
            <a:r>
              <a:rPr lang="en-US" dirty="0"/>
              <a:t>Not significant </a:t>
            </a:r>
          </a:p>
        </p:txBody>
      </p:sp>
      <p:pic>
        <p:nvPicPr>
          <p:cNvPr id="4" name="Picture 3" descr="A diagram of a bar chart&#10;&#10;AI-generated content may be incorrect.">
            <a:extLst>
              <a:ext uri="{FF2B5EF4-FFF2-40B4-BE49-F238E27FC236}">
                <a16:creationId xmlns:a16="http://schemas.microsoft.com/office/drawing/2014/main" id="{4A09C67E-3D7B-BC93-1976-32CE41F99618}"/>
              </a:ext>
            </a:extLst>
          </p:cNvPr>
          <p:cNvPicPr>
            <a:picLocks noChangeAspect="1"/>
          </p:cNvPicPr>
          <p:nvPr/>
        </p:nvPicPr>
        <p:blipFill>
          <a:blip r:embed="rId2"/>
          <a:stretch>
            <a:fillRect/>
          </a:stretch>
        </p:blipFill>
        <p:spPr>
          <a:xfrm>
            <a:off x="875782" y="1490348"/>
            <a:ext cx="6223000" cy="3924300"/>
          </a:xfrm>
          <a:prstGeom prst="rect">
            <a:avLst/>
          </a:prstGeom>
        </p:spPr>
      </p:pic>
      <p:sp>
        <p:nvSpPr>
          <p:cNvPr id="2" name="Rectangle 1">
            <a:extLst>
              <a:ext uri="{FF2B5EF4-FFF2-40B4-BE49-F238E27FC236}">
                <a16:creationId xmlns:a16="http://schemas.microsoft.com/office/drawing/2014/main" id="{F3111317-638F-4891-9811-BCD3E60EC3AB}"/>
              </a:ext>
            </a:extLst>
          </p:cNvPr>
          <p:cNvSpPr/>
          <p:nvPr/>
        </p:nvSpPr>
        <p:spPr>
          <a:xfrm>
            <a:off x="5118187" y="4990366"/>
            <a:ext cx="1528010" cy="2045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Repeated</a:t>
            </a:r>
          </a:p>
        </p:txBody>
      </p:sp>
      <p:sp>
        <p:nvSpPr>
          <p:cNvPr id="3" name="Oval 2">
            <a:extLst>
              <a:ext uri="{FF2B5EF4-FFF2-40B4-BE49-F238E27FC236}">
                <a16:creationId xmlns:a16="http://schemas.microsoft.com/office/drawing/2014/main" id="{B926C7AB-BE27-B2A6-5E22-08F4382EFB58}"/>
              </a:ext>
            </a:extLst>
          </p:cNvPr>
          <p:cNvSpPr/>
          <p:nvPr/>
        </p:nvSpPr>
        <p:spPr>
          <a:xfrm>
            <a:off x="10162903" y="2758668"/>
            <a:ext cx="1153315" cy="39704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271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31B9F-BE79-35A6-9241-533C0FA92D4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B5612AE-4F44-C364-BBEE-04E06E20EB43}"/>
              </a:ext>
            </a:extLst>
          </p:cNvPr>
          <p:cNvSpPr/>
          <p:nvPr/>
        </p:nvSpPr>
        <p:spPr>
          <a:xfrm>
            <a:off x="5305851" y="2165404"/>
            <a:ext cx="612728" cy="7523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aphicFrame>
        <p:nvGraphicFramePr>
          <p:cNvPr id="5" name="Object 4">
            <a:extLst>
              <a:ext uri="{FF2B5EF4-FFF2-40B4-BE49-F238E27FC236}">
                <a16:creationId xmlns:a16="http://schemas.microsoft.com/office/drawing/2014/main" id="{BA6CB6D8-998F-7117-74DE-21315EB0ACCB}"/>
              </a:ext>
            </a:extLst>
          </p:cNvPr>
          <p:cNvGraphicFramePr>
            <a:graphicFrameLocks noChangeAspect="1"/>
          </p:cNvGraphicFramePr>
          <p:nvPr>
            <p:extLst>
              <p:ext uri="{D42A27DB-BD31-4B8C-83A1-F6EECF244321}">
                <p14:modId xmlns:p14="http://schemas.microsoft.com/office/powerpoint/2010/main" val="565066956"/>
              </p:ext>
            </p:extLst>
          </p:nvPr>
        </p:nvGraphicFramePr>
        <p:xfrm>
          <a:off x="3091755" y="2436761"/>
          <a:ext cx="3014216" cy="2179805"/>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5" name="Object 4">
                        <a:extLst>
                          <a:ext uri="{FF2B5EF4-FFF2-40B4-BE49-F238E27FC236}">
                            <a16:creationId xmlns:a16="http://schemas.microsoft.com/office/drawing/2014/main" id="{930B94F2-715B-90EC-5866-A30826439536}"/>
                          </a:ext>
                        </a:extLst>
                      </p:cNvPr>
                      <p:cNvPicPr/>
                      <p:nvPr/>
                    </p:nvPicPr>
                    <p:blipFill>
                      <a:blip r:embed="rId4"/>
                      <a:stretch>
                        <a:fillRect/>
                      </a:stretch>
                    </p:blipFill>
                    <p:spPr>
                      <a:xfrm>
                        <a:off x="3091755" y="2436761"/>
                        <a:ext cx="3014216" cy="217980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9700CD36-89C5-3546-F88C-90F56A27804F}"/>
              </a:ext>
            </a:extLst>
          </p:cNvPr>
          <p:cNvSpPr txBox="1"/>
          <p:nvPr/>
        </p:nvSpPr>
        <p:spPr>
          <a:xfrm>
            <a:off x="3309567"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1</a:t>
            </a:r>
          </a:p>
        </p:txBody>
      </p:sp>
      <p:cxnSp>
        <p:nvCxnSpPr>
          <p:cNvPr id="15" name="Straight Connector 14">
            <a:extLst>
              <a:ext uri="{FF2B5EF4-FFF2-40B4-BE49-F238E27FC236}">
                <a16:creationId xmlns:a16="http://schemas.microsoft.com/office/drawing/2014/main" id="{436C8AEC-5416-1E24-E2DB-C82D9BEDFED5}"/>
              </a:ext>
            </a:extLst>
          </p:cNvPr>
          <p:cNvCxnSpPr>
            <a:cxnSpLocks/>
          </p:cNvCxnSpPr>
          <p:nvPr/>
        </p:nvCxnSpPr>
        <p:spPr>
          <a:xfrm>
            <a:off x="2201437" y="1841287"/>
            <a:ext cx="0" cy="384220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79F6A3E-E3B4-F8EC-5FB5-2F5B8D7BAC48}"/>
              </a:ext>
            </a:extLst>
          </p:cNvPr>
          <p:cNvCxnSpPr>
            <a:cxnSpLocks/>
          </p:cNvCxnSpPr>
          <p:nvPr/>
        </p:nvCxnSpPr>
        <p:spPr>
          <a:xfrm flipH="1">
            <a:off x="2201437" y="5683494"/>
            <a:ext cx="720671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C08B182-E302-3481-25C1-6D13F6C8237F}"/>
              </a:ext>
            </a:extLst>
          </p:cNvPr>
          <p:cNvSpPr txBox="1"/>
          <p:nvPr/>
        </p:nvSpPr>
        <p:spPr>
          <a:xfrm rot="16200000">
            <a:off x="413266" y="3665301"/>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131153F0-2968-AB04-FDDA-5A3ED0539DA0}"/>
              </a:ext>
            </a:extLst>
          </p:cNvPr>
          <p:cNvSpPr txBox="1"/>
          <p:nvPr/>
        </p:nvSpPr>
        <p:spPr>
          <a:xfrm>
            <a:off x="3894628" y="5859877"/>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spTree>
    <p:extLst>
      <p:ext uri="{BB962C8B-B14F-4D97-AF65-F5344CB8AC3E}">
        <p14:creationId xmlns:p14="http://schemas.microsoft.com/office/powerpoint/2010/main" val="2048646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F539-8DBD-5609-81E3-C759218E7223}"/>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CC45452-BDF3-6EAD-511C-3D1CE242614E}"/>
              </a:ext>
            </a:extLst>
          </p:cNvPr>
          <p:cNvGrpSpPr/>
          <p:nvPr/>
        </p:nvGrpSpPr>
        <p:grpSpPr>
          <a:xfrm>
            <a:off x="3091755" y="2165404"/>
            <a:ext cx="5262506" cy="2527191"/>
            <a:chOff x="23513152" y="19354903"/>
            <a:chExt cx="3171882" cy="1762338"/>
          </a:xfrm>
        </p:grpSpPr>
        <p:grpSp>
          <p:nvGrpSpPr>
            <p:cNvPr id="4" name="Group 3">
              <a:extLst>
                <a:ext uri="{FF2B5EF4-FFF2-40B4-BE49-F238E27FC236}">
                  <a16:creationId xmlns:a16="http://schemas.microsoft.com/office/drawing/2014/main" id="{85CB8EDF-D192-5140-697B-BE0C32E90621}"/>
                </a:ext>
              </a:extLst>
            </p:cNvPr>
            <p:cNvGrpSpPr/>
            <p:nvPr/>
          </p:nvGrpSpPr>
          <p:grpSpPr>
            <a:xfrm>
              <a:off x="24847659" y="19354903"/>
              <a:ext cx="1837375" cy="1762338"/>
              <a:chOff x="38606618" y="19280415"/>
              <a:chExt cx="1837375" cy="1762338"/>
            </a:xfrm>
          </p:grpSpPr>
          <p:graphicFrame>
            <p:nvGraphicFramePr>
              <p:cNvPr id="6" name="Object 5">
                <a:extLst>
                  <a:ext uri="{FF2B5EF4-FFF2-40B4-BE49-F238E27FC236}">
                    <a16:creationId xmlns:a16="http://schemas.microsoft.com/office/drawing/2014/main" id="{9F9FC33D-2DB8-7BA9-C3E4-C52F2B6EDEDA}"/>
                  </a:ext>
                </a:extLst>
              </p:cNvPr>
              <p:cNvGraphicFramePr>
                <a:graphicFrameLocks noChangeAspect="1"/>
              </p:cNvGraphicFramePr>
              <p:nvPr>
                <p:extLst>
                  <p:ext uri="{D42A27DB-BD31-4B8C-83A1-F6EECF244321}">
                    <p14:modId xmlns:p14="http://schemas.microsoft.com/office/powerpoint/2010/main" val="2454586050"/>
                  </p:ext>
                </p:extLst>
              </p:nvPr>
            </p:nvGraphicFramePr>
            <p:xfrm>
              <a:off x="38627228" y="19522665"/>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15" name="Object 14">
                            <a:extLst>
                              <a:ext uri="{FF2B5EF4-FFF2-40B4-BE49-F238E27FC236}">
                                <a16:creationId xmlns:a16="http://schemas.microsoft.com/office/drawing/2014/main" id="{AA72FB78-33C8-8B60-090E-737606EEA408}"/>
                              </a:ext>
                            </a:extLst>
                          </p:cNvPr>
                          <p:cNvPicPr/>
                          <p:nvPr/>
                        </p:nvPicPr>
                        <p:blipFill>
                          <a:blip r:embed="rId4"/>
                          <a:stretch>
                            <a:fillRect/>
                          </a:stretch>
                        </p:blipFill>
                        <p:spPr>
                          <a:xfrm>
                            <a:off x="38627228" y="19522665"/>
                            <a:ext cx="1816765" cy="15200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06B901F0-63BE-7B0A-1DB0-54051A73C67A}"/>
                  </a:ext>
                </a:extLst>
              </p:cNvPr>
              <p:cNvSpPr/>
              <p:nvPr/>
            </p:nvSpPr>
            <p:spPr>
              <a:xfrm>
                <a:off x="38606618" y="19280415"/>
                <a:ext cx="369311" cy="524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pSp>
        <p:graphicFrame>
          <p:nvGraphicFramePr>
            <p:cNvPr id="5" name="Object 4">
              <a:extLst>
                <a:ext uri="{FF2B5EF4-FFF2-40B4-BE49-F238E27FC236}">
                  <a16:creationId xmlns:a16="http://schemas.microsoft.com/office/drawing/2014/main" id="{930B94F2-715B-90EC-5866-A30826439536}"/>
                </a:ext>
              </a:extLst>
            </p:cNvPr>
            <p:cNvGraphicFramePr>
              <a:graphicFrameLocks noChangeAspect="1"/>
            </p:cNvGraphicFramePr>
            <p:nvPr>
              <p:extLst>
                <p:ext uri="{D42A27DB-BD31-4B8C-83A1-F6EECF244321}">
                  <p14:modId xmlns:p14="http://schemas.microsoft.com/office/powerpoint/2010/main" val="2011425099"/>
                </p:ext>
              </p:extLst>
            </p:nvPr>
          </p:nvGraphicFramePr>
          <p:xfrm>
            <a:off x="23513152" y="19544134"/>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61" name="Object 60">
                          <a:extLst>
                            <a:ext uri="{FF2B5EF4-FFF2-40B4-BE49-F238E27FC236}">
                              <a16:creationId xmlns:a16="http://schemas.microsoft.com/office/drawing/2014/main" id="{305EBA3F-5EB0-40C1-9F07-DAD3016AED1F}"/>
                            </a:ext>
                          </a:extLst>
                        </p:cNvPr>
                        <p:cNvPicPr/>
                        <p:nvPr/>
                      </p:nvPicPr>
                      <p:blipFill>
                        <a:blip r:embed="rId4"/>
                        <a:stretch>
                          <a:fillRect/>
                        </a:stretch>
                      </p:blipFill>
                      <p:spPr>
                        <a:xfrm>
                          <a:off x="23513152" y="19544134"/>
                          <a:ext cx="1816765" cy="1520088"/>
                        </a:xfrm>
                        <a:prstGeom prst="rect">
                          <a:avLst/>
                        </a:prstGeom>
                      </p:spPr>
                    </p:pic>
                  </p:oleObj>
                </mc:Fallback>
              </mc:AlternateContent>
            </a:graphicData>
          </a:graphic>
        </p:graphicFrame>
      </p:grpSp>
      <p:sp>
        <p:nvSpPr>
          <p:cNvPr id="11" name="TextBox 10">
            <a:extLst>
              <a:ext uri="{FF2B5EF4-FFF2-40B4-BE49-F238E27FC236}">
                <a16:creationId xmlns:a16="http://schemas.microsoft.com/office/drawing/2014/main" id="{A9F34ED1-37DC-F1CC-D344-2A01CCBFB281}"/>
              </a:ext>
            </a:extLst>
          </p:cNvPr>
          <p:cNvSpPr txBox="1"/>
          <p:nvPr/>
        </p:nvSpPr>
        <p:spPr>
          <a:xfrm>
            <a:off x="3309567"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1</a:t>
            </a:r>
          </a:p>
        </p:txBody>
      </p:sp>
      <p:sp>
        <p:nvSpPr>
          <p:cNvPr id="13" name="TextBox 12">
            <a:extLst>
              <a:ext uri="{FF2B5EF4-FFF2-40B4-BE49-F238E27FC236}">
                <a16:creationId xmlns:a16="http://schemas.microsoft.com/office/drawing/2014/main" id="{A4F7B494-A281-74E9-0884-89CC08D66F2F}"/>
              </a:ext>
            </a:extLst>
          </p:cNvPr>
          <p:cNvSpPr txBox="1"/>
          <p:nvPr/>
        </p:nvSpPr>
        <p:spPr>
          <a:xfrm>
            <a:off x="5612215"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2</a:t>
            </a:r>
          </a:p>
        </p:txBody>
      </p:sp>
      <p:cxnSp>
        <p:nvCxnSpPr>
          <p:cNvPr id="15" name="Straight Connector 14">
            <a:extLst>
              <a:ext uri="{FF2B5EF4-FFF2-40B4-BE49-F238E27FC236}">
                <a16:creationId xmlns:a16="http://schemas.microsoft.com/office/drawing/2014/main" id="{A50C8465-42D6-7D05-FF28-58031BAADF97}"/>
              </a:ext>
            </a:extLst>
          </p:cNvPr>
          <p:cNvCxnSpPr>
            <a:cxnSpLocks/>
          </p:cNvCxnSpPr>
          <p:nvPr/>
        </p:nvCxnSpPr>
        <p:spPr>
          <a:xfrm>
            <a:off x="2201437" y="1841287"/>
            <a:ext cx="0" cy="384220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A675190-1B3F-80FA-94C1-A9993A47ADBD}"/>
              </a:ext>
            </a:extLst>
          </p:cNvPr>
          <p:cNvCxnSpPr>
            <a:cxnSpLocks/>
          </p:cNvCxnSpPr>
          <p:nvPr/>
        </p:nvCxnSpPr>
        <p:spPr>
          <a:xfrm flipH="1">
            <a:off x="2201437" y="5683494"/>
            <a:ext cx="720671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91DFED-6EF3-20C0-3444-E2E85BC35CC1}"/>
              </a:ext>
            </a:extLst>
          </p:cNvPr>
          <p:cNvSpPr txBox="1"/>
          <p:nvPr/>
        </p:nvSpPr>
        <p:spPr>
          <a:xfrm rot="16200000">
            <a:off x="413266" y="3665301"/>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8C09F910-F6D1-A464-EBC3-0C0A0EDD1E26}"/>
              </a:ext>
            </a:extLst>
          </p:cNvPr>
          <p:cNvSpPr txBox="1"/>
          <p:nvPr/>
        </p:nvSpPr>
        <p:spPr>
          <a:xfrm>
            <a:off x="3894628" y="5859877"/>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sp>
        <p:nvSpPr>
          <p:cNvPr id="8" name="Content Placeholder 2">
            <a:extLst>
              <a:ext uri="{FF2B5EF4-FFF2-40B4-BE49-F238E27FC236}">
                <a16:creationId xmlns:a16="http://schemas.microsoft.com/office/drawing/2014/main" id="{04DC2558-E614-5685-84D0-42F26145EDFB}"/>
              </a:ext>
            </a:extLst>
          </p:cNvPr>
          <p:cNvSpPr txBox="1">
            <a:spLocks/>
          </p:cNvSpPr>
          <p:nvPr/>
        </p:nvSpPr>
        <p:spPr>
          <a:xfrm>
            <a:off x="8915274" y="1877871"/>
            <a:ext cx="3014205"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50000"/>
                    <a:lumOff val="50000"/>
                  </a:schemeClr>
                </a:solidFill>
                <a:latin typeface="Trebuchet MS" panose="020B0703020202090204" pitchFamily="34" charset="0"/>
              </a:rPr>
              <a:t>PPR = P2/P1</a:t>
            </a:r>
            <a:endParaRPr lang="en-US" dirty="0">
              <a:latin typeface="Trebuchet MS" panose="020B0703020202090204" pitchFamily="34" charset="0"/>
            </a:endParaRPr>
          </a:p>
          <a:p>
            <a:pPr marL="0" indent="0">
              <a:buFont typeface="Arial" panose="020B0604020202020204" pitchFamily="34" charset="0"/>
              <a:buNone/>
            </a:pPr>
            <a:endParaRPr lang="en-US" dirty="0">
              <a:latin typeface="Trebuchet MS" panose="020B0703020202090204" pitchFamily="34" charset="0"/>
            </a:endParaRPr>
          </a:p>
          <a:p>
            <a:pPr marL="0" indent="0">
              <a:buFont typeface="Arial" panose="020B0604020202020204" pitchFamily="34" charset="0"/>
              <a:buNone/>
            </a:pPr>
            <a:r>
              <a:rPr lang="en-US" dirty="0">
                <a:latin typeface="Trebuchet MS" panose="020B0703020202090204" pitchFamily="34" charset="0"/>
              </a:rPr>
              <a:t>Tells us about the probability of presynaptic neurotransmitter release</a:t>
            </a:r>
          </a:p>
        </p:txBody>
      </p:sp>
    </p:spTree>
    <p:extLst>
      <p:ext uri="{BB962C8B-B14F-4D97-AF65-F5344CB8AC3E}">
        <p14:creationId xmlns:p14="http://schemas.microsoft.com/office/powerpoint/2010/main" val="2631112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397C-4919-95AF-B861-E311345B88F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C921223-7B2A-4238-10AB-FF81C8165912}"/>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(0.05761)</a:t>
            </a:r>
          </a:p>
          <a:p>
            <a:endParaRPr lang="en-US" dirty="0"/>
          </a:p>
          <a:p>
            <a:r>
              <a:rPr lang="en-US" dirty="0"/>
              <a:t>Residuals are normal (0.663)</a:t>
            </a:r>
          </a:p>
          <a:p>
            <a:endParaRPr lang="en-US" dirty="0"/>
          </a:p>
          <a:p>
            <a:r>
              <a:rPr lang="en-US" dirty="0"/>
              <a:t>ANOVA p-value = 0.382</a:t>
            </a:r>
          </a:p>
          <a:p>
            <a:r>
              <a:rPr lang="en-US" dirty="0"/>
              <a:t>Not significant </a:t>
            </a:r>
          </a:p>
        </p:txBody>
      </p:sp>
      <p:pic>
        <p:nvPicPr>
          <p:cNvPr id="4" name="Picture 3" descr="A diagram of different colored squares&#10;&#10;AI-generated content may be incorrect.">
            <a:extLst>
              <a:ext uri="{FF2B5EF4-FFF2-40B4-BE49-F238E27FC236}">
                <a16:creationId xmlns:a16="http://schemas.microsoft.com/office/drawing/2014/main" id="{0C58F00C-EC0C-CB1B-3BC8-9D15358093C1}"/>
              </a:ext>
            </a:extLst>
          </p:cNvPr>
          <p:cNvPicPr>
            <a:picLocks noChangeAspect="1"/>
          </p:cNvPicPr>
          <p:nvPr/>
        </p:nvPicPr>
        <p:blipFill>
          <a:blip r:embed="rId3"/>
          <a:stretch>
            <a:fillRect/>
          </a:stretch>
        </p:blipFill>
        <p:spPr>
          <a:xfrm>
            <a:off x="157228" y="1029607"/>
            <a:ext cx="7729473" cy="4798786"/>
          </a:xfrm>
          <a:prstGeom prst="rect">
            <a:avLst/>
          </a:prstGeom>
        </p:spPr>
      </p:pic>
    </p:spTree>
    <p:extLst>
      <p:ext uri="{BB962C8B-B14F-4D97-AF65-F5344CB8AC3E}">
        <p14:creationId xmlns:p14="http://schemas.microsoft.com/office/powerpoint/2010/main" val="1851663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06337-00CE-8EB4-6B99-040F1EE5DA2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52D4228-53FD-15F5-FA64-AE399E5EEDEE}"/>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(0.3504)</a:t>
            </a:r>
          </a:p>
          <a:p>
            <a:endParaRPr lang="en-US" dirty="0"/>
          </a:p>
          <a:p>
            <a:r>
              <a:rPr lang="en-US" dirty="0"/>
              <a:t>Residuals are normal (0.6713)</a:t>
            </a:r>
          </a:p>
          <a:p>
            <a:endParaRPr lang="en-US" dirty="0"/>
          </a:p>
          <a:p>
            <a:r>
              <a:rPr lang="en-US" dirty="0"/>
              <a:t>ANOVA p-value = 0.974</a:t>
            </a:r>
          </a:p>
          <a:p>
            <a:r>
              <a:rPr lang="en-US" dirty="0"/>
              <a:t>Not significant </a:t>
            </a:r>
          </a:p>
        </p:txBody>
      </p:sp>
      <p:pic>
        <p:nvPicPr>
          <p:cNvPr id="3" name="Picture 2" descr="A diagram of different colored squares&#10;&#10;AI-generated content may be incorrect.">
            <a:extLst>
              <a:ext uri="{FF2B5EF4-FFF2-40B4-BE49-F238E27FC236}">
                <a16:creationId xmlns:a16="http://schemas.microsoft.com/office/drawing/2014/main" id="{A735DD65-A84E-83B0-D095-E3A017CE4153}"/>
              </a:ext>
            </a:extLst>
          </p:cNvPr>
          <p:cNvPicPr>
            <a:picLocks noChangeAspect="1"/>
          </p:cNvPicPr>
          <p:nvPr/>
        </p:nvPicPr>
        <p:blipFill>
          <a:blip r:embed="rId3"/>
          <a:stretch>
            <a:fillRect/>
          </a:stretch>
        </p:blipFill>
        <p:spPr>
          <a:xfrm>
            <a:off x="372965" y="1089307"/>
            <a:ext cx="7513736" cy="4726382"/>
          </a:xfrm>
          <a:prstGeom prst="rect">
            <a:avLst/>
          </a:prstGeom>
        </p:spPr>
      </p:pic>
    </p:spTree>
    <p:extLst>
      <p:ext uri="{BB962C8B-B14F-4D97-AF65-F5344CB8AC3E}">
        <p14:creationId xmlns:p14="http://schemas.microsoft.com/office/powerpoint/2010/main" val="3186077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FF33C-04C4-4C45-135F-A3AE99EA96B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9F2D74A-F888-0FA0-6D7C-9BC4E9F8A00D}"/>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(0.1173)</a:t>
            </a:r>
          </a:p>
          <a:p>
            <a:endParaRPr lang="en-US" dirty="0"/>
          </a:p>
          <a:p>
            <a:r>
              <a:rPr lang="en-US" dirty="0"/>
              <a:t>Residuals are normal (0.6612)</a:t>
            </a:r>
          </a:p>
          <a:p>
            <a:endParaRPr lang="en-US" dirty="0"/>
          </a:p>
          <a:p>
            <a:r>
              <a:rPr lang="en-US" dirty="0"/>
              <a:t>ANOVA p-value = 0.302</a:t>
            </a:r>
          </a:p>
          <a:p>
            <a:r>
              <a:rPr lang="en-US" dirty="0"/>
              <a:t>Not significant </a:t>
            </a:r>
          </a:p>
        </p:txBody>
      </p:sp>
      <p:pic>
        <p:nvPicPr>
          <p:cNvPr id="4" name="Picture 3" descr="A diagram of a group of squares&#10;&#10;AI-generated content may be incorrect.">
            <a:extLst>
              <a:ext uri="{FF2B5EF4-FFF2-40B4-BE49-F238E27FC236}">
                <a16:creationId xmlns:a16="http://schemas.microsoft.com/office/drawing/2014/main" id="{9A0E90A6-7E6B-599A-08B9-BDC43F310B31}"/>
              </a:ext>
            </a:extLst>
          </p:cNvPr>
          <p:cNvPicPr>
            <a:picLocks noChangeAspect="1"/>
          </p:cNvPicPr>
          <p:nvPr/>
        </p:nvPicPr>
        <p:blipFill>
          <a:blip r:embed="rId3"/>
          <a:stretch>
            <a:fillRect/>
          </a:stretch>
        </p:blipFill>
        <p:spPr>
          <a:xfrm>
            <a:off x="725325" y="1464948"/>
            <a:ext cx="6337300" cy="3975100"/>
          </a:xfrm>
          <a:prstGeom prst="rect">
            <a:avLst/>
          </a:prstGeom>
        </p:spPr>
      </p:pic>
      <p:sp>
        <p:nvSpPr>
          <p:cNvPr id="2" name="Rectangle 1">
            <a:extLst>
              <a:ext uri="{FF2B5EF4-FFF2-40B4-BE49-F238E27FC236}">
                <a16:creationId xmlns:a16="http://schemas.microsoft.com/office/drawing/2014/main" id="{49C9A0FC-69C2-D10C-4368-62BF912B7EF3}"/>
              </a:ext>
            </a:extLst>
          </p:cNvPr>
          <p:cNvSpPr/>
          <p:nvPr/>
        </p:nvSpPr>
        <p:spPr>
          <a:xfrm>
            <a:off x="5063865" y="4990365"/>
            <a:ext cx="1528010" cy="2045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Repeated</a:t>
            </a:r>
          </a:p>
        </p:txBody>
      </p:sp>
    </p:spTree>
    <p:extLst>
      <p:ext uri="{BB962C8B-B14F-4D97-AF65-F5344CB8AC3E}">
        <p14:creationId xmlns:p14="http://schemas.microsoft.com/office/powerpoint/2010/main" val="1501589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43F02E-86A2-70BE-AA7B-4F53BF9F5526}"/>
              </a:ext>
            </a:extLst>
          </p:cNvPr>
          <p:cNvSpPr txBox="1">
            <a:spLocks/>
          </p:cNvSpPr>
          <p:nvPr/>
        </p:nvSpPr>
        <p:spPr>
          <a:xfrm>
            <a:off x="1484026" y="1122363"/>
            <a:ext cx="9183974" cy="3946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Trebuchet MS" panose="020B0703020202090204" pitchFamily="34" charset="0"/>
              </a:rPr>
              <a:t>What about long-lasting changes?</a:t>
            </a:r>
            <a:endParaRPr lang="en-US" sz="5400" dirty="0"/>
          </a:p>
        </p:txBody>
      </p:sp>
      <p:sp>
        <p:nvSpPr>
          <p:cNvPr id="2" name="TextBox 1">
            <a:extLst>
              <a:ext uri="{FF2B5EF4-FFF2-40B4-BE49-F238E27FC236}">
                <a16:creationId xmlns:a16="http://schemas.microsoft.com/office/drawing/2014/main" id="{EC91B903-7486-BFB4-EB3B-EAA4A202A18F}"/>
              </a:ext>
            </a:extLst>
          </p:cNvPr>
          <p:cNvSpPr txBox="1"/>
          <p:nvPr/>
        </p:nvSpPr>
        <p:spPr>
          <a:xfrm>
            <a:off x="955623" y="4766141"/>
            <a:ext cx="10240780" cy="1938992"/>
          </a:xfrm>
          <a:prstGeom prst="rect">
            <a:avLst/>
          </a:prstGeom>
          <a:noFill/>
        </p:spPr>
        <p:txBody>
          <a:bodyPr wrap="square" rtlCol="0">
            <a:spAutoFit/>
          </a:bodyPr>
          <a:lstStyle/>
          <a:p>
            <a:r>
              <a:rPr lang="en-US" sz="2400" dirty="0">
                <a:latin typeface="Trebuchet MS" panose="020B0703020202090204" pitchFamily="34" charset="0"/>
              </a:rPr>
              <a:t>High Frequency Stimulation (HFS): allows for observation of long-term potentiation or depression</a:t>
            </a:r>
          </a:p>
          <a:p>
            <a:endParaRPr lang="en-US" sz="2400" dirty="0">
              <a:latin typeface="Trebuchet MS" panose="020B0703020202090204" pitchFamily="34" charset="0"/>
            </a:endParaRPr>
          </a:p>
          <a:p>
            <a:r>
              <a:rPr lang="en-US" sz="2400" dirty="0">
                <a:solidFill>
                  <a:schemeClr val="tx1">
                    <a:lumMod val="50000"/>
                    <a:lumOff val="50000"/>
                  </a:schemeClr>
                </a:solidFill>
                <a:latin typeface="Trebuchet MS" panose="020B0703020202090204" pitchFamily="34" charset="0"/>
              </a:rPr>
              <a:t>100 Hz for 4 seconds, twice, 20 seconds apart</a:t>
            </a:r>
          </a:p>
          <a:p>
            <a:endParaRPr lang="en-US" sz="2400" dirty="0">
              <a:latin typeface="Trebuchet MS" panose="020B0703020202090204" pitchFamily="34" charset="0"/>
            </a:endParaRPr>
          </a:p>
        </p:txBody>
      </p:sp>
    </p:spTree>
    <p:extLst>
      <p:ext uri="{BB962C8B-B14F-4D97-AF65-F5344CB8AC3E}">
        <p14:creationId xmlns:p14="http://schemas.microsoft.com/office/powerpoint/2010/main" val="3251369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32FF-A5B2-CC45-EAA1-616FFA2627D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1FA4F91-B4E9-E27B-3845-D917A38D15AC}"/>
              </a:ext>
            </a:extLst>
          </p:cNvPr>
          <p:cNvSpPr txBox="1"/>
          <p:nvPr/>
        </p:nvSpPr>
        <p:spPr>
          <a:xfrm>
            <a:off x="7886701" y="1698172"/>
            <a:ext cx="4066144" cy="2308324"/>
          </a:xfrm>
          <a:prstGeom prst="rect">
            <a:avLst/>
          </a:prstGeom>
          <a:noFill/>
        </p:spPr>
        <p:txBody>
          <a:bodyPr wrap="square" rtlCol="0">
            <a:spAutoFit/>
          </a:bodyPr>
          <a:lstStyle/>
          <a:p>
            <a:r>
              <a:rPr lang="en-US" dirty="0"/>
              <a:t>Variances are homogenous (0.4113)</a:t>
            </a:r>
          </a:p>
          <a:p>
            <a:endParaRPr lang="en-US" dirty="0"/>
          </a:p>
          <a:p>
            <a:r>
              <a:rPr lang="en-US" dirty="0"/>
              <a:t>Residuals are not normal (0.000363)</a:t>
            </a:r>
          </a:p>
          <a:p>
            <a:endParaRPr lang="en-US" dirty="0"/>
          </a:p>
          <a:p>
            <a:r>
              <a:rPr lang="en-US" dirty="0"/>
              <a:t>Kruskal-Wallis p-value = 0.1647</a:t>
            </a:r>
          </a:p>
          <a:p>
            <a:r>
              <a:rPr lang="en-US" dirty="0"/>
              <a:t>Not significant </a:t>
            </a:r>
          </a:p>
          <a:p>
            <a:endParaRPr lang="en-US" dirty="0"/>
          </a:p>
          <a:p>
            <a:r>
              <a:rPr lang="en-US" dirty="0">
                <a:solidFill>
                  <a:schemeClr val="tx1">
                    <a:lumMod val="50000"/>
                    <a:lumOff val="50000"/>
                  </a:schemeClr>
                </a:solidFill>
              </a:rPr>
              <a:t>Transforming made the </a:t>
            </a:r>
            <a:r>
              <a:rPr lang="en-US" dirty="0" err="1">
                <a:solidFill>
                  <a:schemeClr val="tx1">
                    <a:lumMod val="50000"/>
                    <a:lumOff val="50000"/>
                  </a:schemeClr>
                </a:solidFill>
              </a:rPr>
              <a:t>HoV</a:t>
            </a:r>
            <a:r>
              <a:rPr lang="en-US" dirty="0">
                <a:solidFill>
                  <a:schemeClr val="tx1">
                    <a:lumMod val="50000"/>
                    <a:lumOff val="50000"/>
                  </a:schemeClr>
                </a:solidFill>
              </a:rPr>
              <a:t> worse</a:t>
            </a:r>
          </a:p>
        </p:txBody>
      </p:sp>
      <p:pic>
        <p:nvPicPr>
          <p:cNvPr id="3" name="Picture 2" descr="A graph of a bar graph&#10;&#10;AI-generated content may be incorrect.">
            <a:extLst>
              <a:ext uri="{FF2B5EF4-FFF2-40B4-BE49-F238E27FC236}">
                <a16:creationId xmlns:a16="http://schemas.microsoft.com/office/drawing/2014/main" id="{812DF6BD-0DFD-1AC1-EE30-B6FEA6928772}"/>
              </a:ext>
            </a:extLst>
          </p:cNvPr>
          <p:cNvPicPr>
            <a:picLocks noChangeAspect="1"/>
          </p:cNvPicPr>
          <p:nvPr/>
        </p:nvPicPr>
        <p:blipFill>
          <a:blip r:embed="rId3"/>
          <a:stretch>
            <a:fillRect/>
          </a:stretch>
        </p:blipFill>
        <p:spPr>
          <a:xfrm>
            <a:off x="673872" y="1157621"/>
            <a:ext cx="6758226" cy="4376609"/>
          </a:xfrm>
          <a:prstGeom prst="rect">
            <a:avLst/>
          </a:prstGeom>
        </p:spPr>
      </p:pic>
    </p:spTree>
    <p:extLst>
      <p:ext uri="{BB962C8B-B14F-4D97-AF65-F5344CB8AC3E}">
        <p14:creationId xmlns:p14="http://schemas.microsoft.com/office/powerpoint/2010/main" val="2640619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E2DA7-5930-88E3-EBDA-F84FD6C295B9}"/>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D94A6A63-FF2B-D56F-CE9D-129D41A1470C}"/>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ABFFCD61-D4AD-6530-82C3-03BD3678734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C80929C4-BC23-0B82-AFCB-4725E847E4F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0D25369F-E170-464B-F912-529A3AA092BF}"/>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42E22D1D-C935-A2A8-1FB2-38870FC48B0D}"/>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06973-7803-63C2-ACEE-670BCCCF82AC}"/>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7CD64CA3-4D81-29C8-AEA9-7587ABDC394D}"/>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8596F34-8D90-ECE6-8C88-23E7A3B9D375}"/>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331B7CA-34C5-19B5-DCF9-DB16F9736260}"/>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233FB98-0622-2E87-84E9-EEA8BD7636E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3FEFE70-5508-A7CB-7026-3C76E38CD5EA}"/>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7E6A0DF-9CF7-B913-68DB-D8BB7C70B948}"/>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8A31661-990D-56B7-EC6B-47C6A04EDED4}"/>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6E7F75C-6312-698F-545C-163F5ECC3E96}"/>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5960A4AE-B0DF-4C37-DF30-906DBD64E2AF}"/>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Acute stress</a:t>
            </a:r>
            <a:endParaRPr lang="en-US" sz="3200" b="1" dirty="0"/>
          </a:p>
        </p:txBody>
      </p:sp>
    </p:spTree>
    <p:extLst>
      <p:ext uri="{BB962C8B-B14F-4D97-AF65-F5344CB8AC3E}">
        <p14:creationId xmlns:p14="http://schemas.microsoft.com/office/powerpoint/2010/main" val="3182306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63579-6DC1-5B8D-62F0-1DD1AC63FA5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34954CF-49CC-6A68-E38C-878E1ED10902}"/>
              </a:ext>
            </a:extLst>
          </p:cNvPr>
          <p:cNvSpPr txBox="1"/>
          <p:nvPr/>
        </p:nvSpPr>
        <p:spPr>
          <a:xfrm>
            <a:off x="7886701" y="1698172"/>
            <a:ext cx="4066144" cy="2585323"/>
          </a:xfrm>
          <a:prstGeom prst="rect">
            <a:avLst/>
          </a:prstGeom>
          <a:noFill/>
        </p:spPr>
        <p:txBody>
          <a:bodyPr wrap="square" rtlCol="0">
            <a:spAutoFit/>
          </a:bodyPr>
          <a:lstStyle/>
          <a:p>
            <a:r>
              <a:rPr lang="en-US" dirty="0"/>
              <a:t>Variances are homogenous (0.1495)</a:t>
            </a:r>
          </a:p>
          <a:p>
            <a:endParaRPr lang="en-US" dirty="0"/>
          </a:p>
          <a:p>
            <a:r>
              <a:rPr lang="en-US" dirty="0"/>
              <a:t>Residuals are not normal (0.003404)</a:t>
            </a:r>
          </a:p>
          <a:p>
            <a:endParaRPr lang="en-US" dirty="0"/>
          </a:p>
          <a:p>
            <a:r>
              <a:rPr lang="en-US" dirty="0"/>
              <a:t>Kruskal-Wallis p-value = 0.1595</a:t>
            </a:r>
          </a:p>
          <a:p>
            <a:r>
              <a:rPr lang="en-US" dirty="0"/>
              <a:t>Not significant </a:t>
            </a:r>
          </a:p>
          <a:p>
            <a:endParaRPr lang="en-US" dirty="0"/>
          </a:p>
          <a:p>
            <a:r>
              <a:rPr lang="en-US" dirty="0">
                <a:solidFill>
                  <a:schemeClr val="tx1">
                    <a:lumMod val="50000"/>
                    <a:lumOff val="50000"/>
                  </a:schemeClr>
                </a:solidFill>
              </a:rPr>
              <a:t>Transforming made the </a:t>
            </a:r>
            <a:r>
              <a:rPr lang="en-US" dirty="0" err="1">
                <a:solidFill>
                  <a:schemeClr val="tx1">
                    <a:lumMod val="50000"/>
                    <a:lumOff val="50000"/>
                  </a:schemeClr>
                </a:solidFill>
              </a:rPr>
              <a:t>HoV</a:t>
            </a:r>
            <a:r>
              <a:rPr lang="en-US" dirty="0">
                <a:solidFill>
                  <a:schemeClr val="tx1">
                    <a:lumMod val="50000"/>
                    <a:lumOff val="50000"/>
                  </a:schemeClr>
                </a:solidFill>
              </a:rPr>
              <a:t> worse</a:t>
            </a:r>
          </a:p>
          <a:p>
            <a:endParaRPr lang="en-US" dirty="0"/>
          </a:p>
        </p:txBody>
      </p:sp>
      <p:pic>
        <p:nvPicPr>
          <p:cNvPr id="4" name="Picture 3" descr="A graph of different colored squares&#10;&#10;AI-generated content may be incorrect.">
            <a:extLst>
              <a:ext uri="{FF2B5EF4-FFF2-40B4-BE49-F238E27FC236}">
                <a16:creationId xmlns:a16="http://schemas.microsoft.com/office/drawing/2014/main" id="{18EADC0A-DF24-AFAC-87EA-7910978966F2}"/>
              </a:ext>
            </a:extLst>
          </p:cNvPr>
          <p:cNvPicPr>
            <a:picLocks noChangeAspect="1"/>
          </p:cNvPicPr>
          <p:nvPr/>
        </p:nvPicPr>
        <p:blipFill>
          <a:blip r:embed="rId3"/>
          <a:stretch>
            <a:fillRect/>
          </a:stretch>
        </p:blipFill>
        <p:spPr>
          <a:xfrm>
            <a:off x="578498" y="1244981"/>
            <a:ext cx="7073902" cy="4415034"/>
          </a:xfrm>
          <a:prstGeom prst="rect">
            <a:avLst/>
          </a:prstGeom>
        </p:spPr>
      </p:pic>
    </p:spTree>
    <p:extLst>
      <p:ext uri="{BB962C8B-B14F-4D97-AF65-F5344CB8AC3E}">
        <p14:creationId xmlns:p14="http://schemas.microsoft.com/office/powerpoint/2010/main" val="906533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0C728-2809-492F-0B6D-5917BC1985D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50F2626-E503-84D8-8C45-51A740594DD2}"/>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(0.2832)</a:t>
            </a:r>
          </a:p>
          <a:p>
            <a:endParaRPr lang="en-US" dirty="0"/>
          </a:p>
          <a:p>
            <a:r>
              <a:rPr lang="en-US" dirty="0"/>
              <a:t>Residuals are normal (0.08797)</a:t>
            </a:r>
          </a:p>
          <a:p>
            <a:endParaRPr lang="en-US" dirty="0"/>
          </a:p>
          <a:p>
            <a:r>
              <a:rPr lang="en-US" dirty="0"/>
              <a:t>ANOVA p-value = 0.0766</a:t>
            </a:r>
          </a:p>
          <a:p>
            <a:r>
              <a:rPr lang="en-US" dirty="0"/>
              <a:t>Not significant </a:t>
            </a:r>
          </a:p>
        </p:txBody>
      </p:sp>
      <p:pic>
        <p:nvPicPr>
          <p:cNvPr id="4" name="Picture 3" descr="A diagram of a graph&#10;&#10;AI-generated content may be incorrect.">
            <a:extLst>
              <a:ext uri="{FF2B5EF4-FFF2-40B4-BE49-F238E27FC236}">
                <a16:creationId xmlns:a16="http://schemas.microsoft.com/office/drawing/2014/main" id="{17FEBB15-A0DF-D8A2-A4BE-116ED067CEE5}"/>
              </a:ext>
            </a:extLst>
          </p:cNvPr>
          <p:cNvPicPr>
            <a:picLocks noChangeAspect="1"/>
          </p:cNvPicPr>
          <p:nvPr/>
        </p:nvPicPr>
        <p:blipFill>
          <a:blip r:embed="rId3"/>
          <a:stretch>
            <a:fillRect/>
          </a:stretch>
        </p:blipFill>
        <p:spPr>
          <a:xfrm>
            <a:off x="571630" y="1496698"/>
            <a:ext cx="6159500" cy="3911600"/>
          </a:xfrm>
          <a:prstGeom prst="rect">
            <a:avLst/>
          </a:prstGeom>
        </p:spPr>
      </p:pic>
      <p:sp>
        <p:nvSpPr>
          <p:cNvPr id="2" name="Rectangle 1">
            <a:extLst>
              <a:ext uri="{FF2B5EF4-FFF2-40B4-BE49-F238E27FC236}">
                <a16:creationId xmlns:a16="http://schemas.microsoft.com/office/drawing/2014/main" id="{D9305D99-B24D-BABB-808B-F2141B3537FD}"/>
              </a:ext>
            </a:extLst>
          </p:cNvPr>
          <p:cNvSpPr/>
          <p:nvPr/>
        </p:nvSpPr>
        <p:spPr>
          <a:xfrm>
            <a:off x="4810369" y="4990365"/>
            <a:ext cx="1528010" cy="2045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Repeated</a:t>
            </a:r>
          </a:p>
        </p:txBody>
      </p:sp>
      <p:sp>
        <p:nvSpPr>
          <p:cNvPr id="3" name="Oval 2">
            <a:extLst>
              <a:ext uri="{FF2B5EF4-FFF2-40B4-BE49-F238E27FC236}">
                <a16:creationId xmlns:a16="http://schemas.microsoft.com/office/drawing/2014/main" id="{C094462B-8908-EBFC-633B-FEF5BAF2C3F1}"/>
              </a:ext>
            </a:extLst>
          </p:cNvPr>
          <p:cNvSpPr/>
          <p:nvPr/>
        </p:nvSpPr>
        <p:spPr>
          <a:xfrm>
            <a:off x="9492916" y="2791325"/>
            <a:ext cx="1034716" cy="39704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655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E46EB-AEC8-1537-2700-41D92D6E1B04}"/>
              </a:ext>
            </a:extLst>
          </p:cNvPr>
          <p:cNvSpPr txBox="1">
            <a:spLocks/>
          </p:cNvSpPr>
          <p:nvPr/>
        </p:nvSpPr>
        <p:spPr>
          <a:xfrm>
            <a:off x="838200" y="3034046"/>
            <a:ext cx="10515600" cy="78990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latin typeface="Trebuchet MS" panose="020B0703020202090204" pitchFamily="34" charset="0"/>
              </a:rPr>
              <a:t>Final PPR </a:t>
            </a:r>
            <a:endParaRPr lang="en-US" sz="4400" dirty="0"/>
          </a:p>
        </p:txBody>
      </p:sp>
    </p:spTree>
    <p:extLst>
      <p:ext uri="{BB962C8B-B14F-4D97-AF65-F5344CB8AC3E}">
        <p14:creationId xmlns:p14="http://schemas.microsoft.com/office/powerpoint/2010/main" val="3550159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65109-4ADB-C4CA-72C2-701ADA7EC99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6E2C50B-87D9-9EFF-AE73-3973E1690FB0}"/>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(0.05761)</a:t>
            </a:r>
          </a:p>
          <a:p>
            <a:endParaRPr lang="en-US" dirty="0"/>
          </a:p>
          <a:p>
            <a:r>
              <a:rPr lang="en-US" dirty="0"/>
              <a:t>Residuals are normal (0.3914)</a:t>
            </a:r>
          </a:p>
          <a:p>
            <a:endParaRPr lang="en-US" dirty="0"/>
          </a:p>
          <a:p>
            <a:r>
              <a:rPr lang="en-US" dirty="0"/>
              <a:t>ANOVA p-value = 0.149</a:t>
            </a:r>
          </a:p>
          <a:p>
            <a:r>
              <a:rPr lang="en-US" dirty="0"/>
              <a:t>Not significant </a:t>
            </a:r>
          </a:p>
        </p:txBody>
      </p:sp>
      <p:pic>
        <p:nvPicPr>
          <p:cNvPr id="3" name="Picture 2" descr="A graph of different colored squares&#10;&#10;AI-generated content may be incorrect.">
            <a:extLst>
              <a:ext uri="{FF2B5EF4-FFF2-40B4-BE49-F238E27FC236}">
                <a16:creationId xmlns:a16="http://schemas.microsoft.com/office/drawing/2014/main" id="{DB746A4C-CFB0-9DB8-C7AA-6A8E20E301FD}"/>
              </a:ext>
            </a:extLst>
          </p:cNvPr>
          <p:cNvPicPr>
            <a:picLocks noChangeAspect="1"/>
          </p:cNvPicPr>
          <p:nvPr/>
        </p:nvPicPr>
        <p:blipFill>
          <a:blip r:embed="rId3"/>
          <a:stretch>
            <a:fillRect/>
          </a:stretch>
        </p:blipFill>
        <p:spPr>
          <a:xfrm>
            <a:off x="239155" y="1117134"/>
            <a:ext cx="7414782" cy="4623731"/>
          </a:xfrm>
          <a:prstGeom prst="rect">
            <a:avLst/>
          </a:prstGeom>
        </p:spPr>
      </p:pic>
      <p:sp>
        <p:nvSpPr>
          <p:cNvPr id="2" name="Rectangle 1">
            <a:extLst>
              <a:ext uri="{FF2B5EF4-FFF2-40B4-BE49-F238E27FC236}">
                <a16:creationId xmlns:a16="http://schemas.microsoft.com/office/drawing/2014/main" id="{3CE31BFF-9D5E-C158-2F5B-DAFF71BF9F6E}"/>
              </a:ext>
            </a:extLst>
          </p:cNvPr>
          <p:cNvSpPr/>
          <p:nvPr/>
        </p:nvSpPr>
        <p:spPr>
          <a:xfrm>
            <a:off x="5860570" y="5144274"/>
            <a:ext cx="1528010" cy="2045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Repeated</a:t>
            </a:r>
          </a:p>
        </p:txBody>
      </p:sp>
    </p:spTree>
    <p:extLst>
      <p:ext uri="{BB962C8B-B14F-4D97-AF65-F5344CB8AC3E}">
        <p14:creationId xmlns:p14="http://schemas.microsoft.com/office/powerpoint/2010/main" val="3720602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F1335-0ED5-5473-713B-EDB79F81291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E156B16-324E-49B1-8F8E-145A48E0868B}"/>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(0.3504)</a:t>
            </a:r>
          </a:p>
          <a:p>
            <a:endParaRPr lang="en-US" dirty="0"/>
          </a:p>
          <a:p>
            <a:r>
              <a:rPr lang="en-US" dirty="0"/>
              <a:t>Residuals are normal (0.9864)</a:t>
            </a:r>
          </a:p>
          <a:p>
            <a:endParaRPr lang="en-US" dirty="0"/>
          </a:p>
          <a:p>
            <a:r>
              <a:rPr lang="en-US" dirty="0"/>
              <a:t>ANOVA p-value = 0.0617</a:t>
            </a:r>
          </a:p>
          <a:p>
            <a:r>
              <a:rPr lang="en-US" dirty="0"/>
              <a:t>Not significant </a:t>
            </a:r>
          </a:p>
        </p:txBody>
      </p:sp>
      <p:pic>
        <p:nvPicPr>
          <p:cNvPr id="4" name="Picture 3" descr="A diagram of a graph&#10;&#10;AI-generated content may be incorrect.">
            <a:extLst>
              <a:ext uri="{FF2B5EF4-FFF2-40B4-BE49-F238E27FC236}">
                <a16:creationId xmlns:a16="http://schemas.microsoft.com/office/drawing/2014/main" id="{96D97C67-C1F2-1B39-9A5C-0ADC2C06D376}"/>
              </a:ext>
            </a:extLst>
          </p:cNvPr>
          <p:cNvPicPr>
            <a:picLocks noChangeAspect="1"/>
          </p:cNvPicPr>
          <p:nvPr/>
        </p:nvPicPr>
        <p:blipFill>
          <a:blip r:embed="rId3"/>
          <a:stretch>
            <a:fillRect/>
          </a:stretch>
        </p:blipFill>
        <p:spPr>
          <a:xfrm>
            <a:off x="239155" y="1119845"/>
            <a:ext cx="7550882" cy="4665305"/>
          </a:xfrm>
          <a:prstGeom prst="rect">
            <a:avLst/>
          </a:prstGeom>
        </p:spPr>
      </p:pic>
      <p:sp>
        <p:nvSpPr>
          <p:cNvPr id="2" name="Oval 1">
            <a:extLst>
              <a:ext uri="{FF2B5EF4-FFF2-40B4-BE49-F238E27FC236}">
                <a16:creationId xmlns:a16="http://schemas.microsoft.com/office/drawing/2014/main" id="{A27EE91A-E631-89F0-F925-63241F3B5D33}"/>
              </a:ext>
            </a:extLst>
          </p:cNvPr>
          <p:cNvSpPr/>
          <p:nvPr/>
        </p:nvSpPr>
        <p:spPr>
          <a:xfrm>
            <a:off x="9492916" y="2791325"/>
            <a:ext cx="1034716" cy="39704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095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71CB9-49A4-8784-B6EF-36EC4003B9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8043268-C60B-3285-E763-22B7AC0BEAE4}"/>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(0.1173)</a:t>
            </a:r>
          </a:p>
          <a:p>
            <a:endParaRPr lang="en-US" dirty="0"/>
          </a:p>
          <a:p>
            <a:r>
              <a:rPr lang="en-US" dirty="0"/>
              <a:t>Residuals are normal (0.5332)</a:t>
            </a:r>
          </a:p>
          <a:p>
            <a:endParaRPr lang="en-US" dirty="0"/>
          </a:p>
          <a:p>
            <a:r>
              <a:rPr lang="en-US" dirty="0"/>
              <a:t>ANOVA p-value = 0.143</a:t>
            </a:r>
          </a:p>
          <a:p>
            <a:r>
              <a:rPr lang="en-US" dirty="0"/>
              <a:t>Not significant </a:t>
            </a:r>
          </a:p>
        </p:txBody>
      </p:sp>
      <p:pic>
        <p:nvPicPr>
          <p:cNvPr id="3" name="Picture 2" descr="A diagram of different colored squares&#10;&#10;AI-generated content may be incorrect.">
            <a:extLst>
              <a:ext uri="{FF2B5EF4-FFF2-40B4-BE49-F238E27FC236}">
                <a16:creationId xmlns:a16="http://schemas.microsoft.com/office/drawing/2014/main" id="{561CA43B-5736-3F0F-8986-0566A0884A7F}"/>
              </a:ext>
            </a:extLst>
          </p:cNvPr>
          <p:cNvPicPr>
            <a:picLocks noChangeAspect="1"/>
          </p:cNvPicPr>
          <p:nvPr/>
        </p:nvPicPr>
        <p:blipFill>
          <a:blip r:embed="rId3"/>
          <a:stretch>
            <a:fillRect/>
          </a:stretch>
        </p:blipFill>
        <p:spPr>
          <a:xfrm>
            <a:off x="1155700" y="1492250"/>
            <a:ext cx="6299200" cy="3873500"/>
          </a:xfrm>
          <a:prstGeom prst="rect">
            <a:avLst/>
          </a:prstGeom>
        </p:spPr>
      </p:pic>
      <p:sp>
        <p:nvSpPr>
          <p:cNvPr id="2" name="Rectangle 1">
            <a:extLst>
              <a:ext uri="{FF2B5EF4-FFF2-40B4-BE49-F238E27FC236}">
                <a16:creationId xmlns:a16="http://schemas.microsoft.com/office/drawing/2014/main" id="{62D280B7-BAAD-B978-B2A6-43000EE5A0FD}"/>
              </a:ext>
            </a:extLst>
          </p:cNvPr>
          <p:cNvSpPr/>
          <p:nvPr/>
        </p:nvSpPr>
        <p:spPr>
          <a:xfrm>
            <a:off x="5480325" y="4945097"/>
            <a:ext cx="1528010" cy="2045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Repeated</a:t>
            </a:r>
          </a:p>
        </p:txBody>
      </p:sp>
    </p:spTree>
    <p:extLst>
      <p:ext uri="{BB962C8B-B14F-4D97-AF65-F5344CB8AC3E}">
        <p14:creationId xmlns:p14="http://schemas.microsoft.com/office/powerpoint/2010/main" val="208715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0E828-A3F5-C7A2-61EA-C11BC5B59DE3}"/>
            </a:ext>
          </a:extLst>
        </p:cNvPr>
        <p:cNvGrpSpPr/>
        <p:nvPr/>
      </p:nvGrpSpPr>
      <p:grpSpPr>
        <a:xfrm>
          <a:off x="0" y="0"/>
          <a:ext cx="0" cy="0"/>
          <a:chOff x="0" y="0"/>
          <a:chExt cx="0" cy="0"/>
        </a:xfrm>
      </p:grpSpPr>
      <p:pic>
        <p:nvPicPr>
          <p:cNvPr id="6" name="Picture 5" descr="A graph of different colored dots&#10;&#10;AI-generated content may be incorrect.">
            <a:extLst>
              <a:ext uri="{FF2B5EF4-FFF2-40B4-BE49-F238E27FC236}">
                <a16:creationId xmlns:a16="http://schemas.microsoft.com/office/drawing/2014/main" id="{C007B844-D616-965D-1D38-D1A2304C30E3}"/>
              </a:ext>
            </a:extLst>
          </p:cNvPr>
          <p:cNvPicPr>
            <a:picLocks noChangeAspect="1"/>
          </p:cNvPicPr>
          <p:nvPr/>
        </p:nvPicPr>
        <p:blipFill>
          <a:blip r:embed="rId3"/>
          <a:srcRect r="23854" b="7532"/>
          <a:stretch>
            <a:fillRect/>
          </a:stretch>
        </p:blipFill>
        <p:spPr>
          <a:xfrm>
            <a:off x="152400" y="1439884"/>
            <a:ext cx="5737011" cy="4976188"/>
          </a:xfrm>
          <a:prstGeom prst="rect">
            <a:avLst/>
          </a:prstGeom>
        </p:spPr>
      </p:pic>
      <p:pic>
        <p:nvPicPr>
          <p:cNvPr id="7" name="Picture 6" descr="A chart of different types of lines&#10;&#10;AI-generated content may be incorrect.">
            <a:extLst>
              <a:ext uri="{FF2B5EF4-FFF2-40B4-BE49-F238E27FC236}">
                <a16:creationId xmlns:a16="http://schemas.microsoft.com/office/drawing/2014/main" id="{D3C11D15-22DC-1535-4211-67C4A388BF85}"/>
              </a:ext>
            </a:extLst>
          </p:cNvPr>
          <p:cNvPicPr>
            <a:picLocks noChangeAspect="1"/>
          </p:cNvPicPr>
          <p:nvPr/>
        </p:nvPicPr>
        <p:blipFill>
          <a:blip r:embed="rId4"/>
          <a:stretch>
            <a:fillRect/>
          </a:stretch>
        </p:blipFill>
        <p:spPr>
          <a:xfrm>
            <a:off x="5737011" y="1249818"/>
            <a:ext cx="6454989" cy="4610707"/>
          </a:xfrm>
          <a:prstGeom prst="rect">
            <a:avLst/>
          </a:prstGeom>
        </p:spPr>
      </p:pic>
      <p:sp>
        <p:nvSpPr>
          <p:cNvPr id="10" name="Title 1">
            <a:extLst>
              <a:ext uri="{FF2B5EF4-FFF2-40B4-BE49-F238E27FC236}">
                <a16:creationId xmlns:a16="http://schemas.microsoft.com/office/drawing/2014/main" id="{B1740C7E-4A17-4F1B-483B-E8A7DB7DEACA}"/>
              </a:ext>
            </a:extLst>
          </p:cNvPr>
          <p:cNvSpPr>
            <a:spLocks noGrp="1"/>
          </p:cNvSpPr>
          <p:nvPr>
            <p:ph type="title"/>
          </p:nvPr>
        </p:nvSpPr>
        <p:spPr/>
        <p:txBody>
          <a:bodyPr/>
          <a:lstStyle/>
          <a:p>
            <a:r>
              <a:rPr lang="en-US" dirty="0">
                <a:latin typeface="Trebuchet MS" panose="020B0703020202090204" pitchFamily="34" charset="0"/>
              </a:rPr>
              <a:t>Summary of Current Data</a:t>
            </a:r>
            <a:endParaRPr lang="en-US" dirty="0"/>
          </a:p>
        </p:txBody>
      </p:sp>
      <p:sp>
        <p:nvSpPr>
          <p:cNvPr id="2" name="TextBox 1">
            <a:extLst>
              <a:ext uri="{FF2B5EF4-FFF2-40B4-BE49-F238E27FC236}">
                <a16:creationId xmlns:a16="http://schemas.microsoft.com/office/drawing/2014/main" id="{00FB99AD-FA96-76BD-2A5A-92E73384E7AB}"/>
              </a:ext>
            </a:extLst>
          </p:cNvPr>
          <p:cNvSpPr txBox="1"/>
          <p:nvPr/>
        </p:nvSpPr>
        <p:spPr>
          <a:xfrm>
            <a:off x="7796463" y="5860525"/>
            <a:ext cx="3236495" cy="923330"/>
          </a:xfrm>
          <a:prstGeom prst="rect">
            <a:avLst/>
          </a:prstGeom>
          <a:noFill/>
        </p:spPr>
        <p:txBody>
          <a:bodyPr wrap="square" rtlCol="0">
            <a:spAutoFit/>
          </a:bodyPr>
          <a:lstStyle/>
          <a:p>
            <a:r>
              <a:rPr lang="en-US" dirty="0"/>
              <a:t>I still think this is a valid use of t-tests so the acute is still a significant result ?</a:t>
            </a:r>
          </a:p>
        </p:txBody>
      </p:sp>
      <p:sp>
        <p:nvSpPr>
          <p:cNvPr id="3" name="Rectangle 2">
            <a:extLst>
              <a:ext uri="{FF2B5EF4-FFF2-40B4-BE49-F238E27FC236}">
                <a16:creationId xmlns:a16="http://schemas.microsoft.com/office/drawing/2014/main" id="{25D1F6F1-6C3D-5B01-FB3D-675DDF79F1D9}"/>
              </a:ext>
            </a:extLst>
          </p:cNvPr>
          <p:cNvSpPr/>
          <p:nvPr/>
        </p:nvSpPr>
        <p:spPr>
          <a:xfrm>
            <a:off x="3609474" y="2466474"/>
            <a:ext cx="2033337" cy="4932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245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0BB4C5-E989-B281-ADDB-278DAB68BDF8}"/>
              </a:ext>
            </a:extLst>
          </p:cNvPr>
          <p:cNvSpPr>
            <a:spLocks noGrp="1"/>
          </p:cNvSpPr>
          <p:nvPr>
            <p:ph idx="1"/>
          </p:nvPr>
        </p:nvSpPr>
        <p:spPr/>
        <p:txBody>
          <a:bodyPr/>
          <a:lstStyle/>
          <a:p>
            <a:pPr marL="0" indent="0">
              <a:lnSpc>
                <a:spcPct val="200000"/>
              </a:lnSpc>
              <a:buNone/>
            </a:pPr>
            <a:r>
              <a:rPr lang="en-US" dirty="0">
                <a:latin typeface="Trebuchet MS" panose="020B0703020202090204" pitchFamily="34" charset="0"/>
              </a:rPr>
              <a:t>Approaching significance:</a:t>
            </a:r>
          </a:p>
          <a:p>
            <a:pPr>
              <a:lnSpc>
                <a:spcPct val="200000"/>
              </a:lnSpc>
            </a:pPr>
            <a:r>
              <a:rPr lang="en-US" dirty="0">
                <a:latin typeface="Trebuchet MS" panose="020B0703020202090204" pitchFamily="34" charset="0"/>
              </a:rPr>
              <a:t>Baseline eEPSC (naïve, acute, repeated)</a:t>
            </a:r>
            <a:r>
              <a:rPr lang="en-US" dirty="0"/>
              <a:t> p = 0.05411 </a:t>
            </a:r>
          </a:p>
          <a:p>
            <a:pPr>
              <a:lnSpc>
                <a:spcPct val="200000"/>
              </a:lnSpc>
            </a:pPr>
            <a:r>
              <a:rPr lang="en-US" dirty="0">
                <a:latin typeface="Trebuchet MS" panose="020B0703020202090204" pitchFamily="34" charset="0"/>
              </a:rPr>
              <a:t>Final eEPSC (naïve, acute, repeated)</a:t>
            </a:r>
            <a:r>
              <a:rPr lang="en-US" dirty="0"/>
              <a:t> p = 0.0766 </a:t>
            </a:r>
          </a:p>
          <a:p>
            <a:pPr>
              <a:lnSpc>
                <a:spcPct val="200000"/>
              </a:lnSpc>
            </a:pPr>
            <a:r>
              <a:rPr lang="en-US" dirty="0">
                <a:latin typeface="Trebuchet MS" panose="020B0703020202090204" pitchFamily="34" charset="0"/>
              </a:rPr>
              <a:t>Final PPR (naïve, acute, acute with AM251)</a:t>
            </a:r>
            <a:r>
              <a:rPr lang="en-US" dirty="0"/>
              <a:t> p = 0.0617</a:t>
            </a:r>
          </a:p>
          <a:p>
            <a:endParaRPr lang="en-US" dirty="0">
              <a:latin typeface="Trebuchet MS" panose="020B0703020202090204" pitchFamily="34" charset="0"/>
            </a:endParaRPr>
          </a:p>
        </p:txBody>
      </p:sp>
      <p:sp>
        <p:nvSpPr>
          <p:cNvPr id="4" name="Title 1">
            <a:extLst>
              <a:ext uri="{FF2B5EF4-FFF2-40B4-BE49-F238E27FC236}">
                <a16:creationId xmlns:a16="http://schemas.microsoft.com/office/drawing/2014/main" id="{C28F9A21-1DE5-41F7-D5A7-1BE89CE1CD7C}"/>
              </a:ext>
            </a:extLst>
          </p:cNvPr>
          <p:cNvSpPr>
            <a:spLocks noGrp="1"/>
          </p:cNvSpPr>
          <p:nvPr>
            <p:ph type="title"/>
          </p:nvPr>
        </p:nvSpPr>
        <p:spPr>
          <a:xfrm>
            <a:off x="838200" y="365125"/>
            <a:ext cx="10515600" cy="1325563"/>
          </a:xfrm>
        </p:spPr>
        <p:txBody>
          <a:bodyPr/>
          <a:lstStyle/>
          <a:p>
            <a:r>
              <a:rPr lang="en-US" dirty="0">
                <a:latin typeface="Trebuchet MS" panose="020B0703020202090204" pitchFamily="34" charset="0"/>
              </a:rPr>
              <a:t>Summary of Current Data</a:t>
            </a:r>
            <a:endParaRPr lang="en-US" dirty="0"/>
          </a:p>
        </p:txBody>
      </p:sp>
    </p:spTree>
    <p:extLst>
      <p:ext uri="{BB962C8B-B14F-4D97-AF65-F5344CB8AC3E}">
        <p14:creationId xmlns:p14="http://schemas.microsoft.com/office/powerpoint/2010/main" val="728437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856F-FA65-27A1-AC76-3BD4D9484908}"/>
              </a:ext>
            </a:extLst>
          </p:cNvPr>
          <p:cNvSpPr>
            <a:spLocks noGrp="1"/>
          </p:cNvSpPr>
          <p:nvPr>
            <p:ph type="ctrTitle"/>
          </p:nvPr>
        </p:nvSpPr>
        <p:spPr>
          <a:xfrm>
            <a:off x="1524000" y="672912"/>
            <a:ext cx="9144000" cy="2387600"/>
          </a:xfrm>
        </p:spPr>
        <p:txBody>
          <a:bodyPr/>
          <a:lstStyle/>
          <a:p>
            <a:r>
              <a:rPr lang="en-US" dirty="0">
                <a:latin typeface="Trebuchet MS" panose="020B0703020202090204" pitchFamily="34" charset="0"/>
              </a:rPr>
              <a:t>Help.</a:t>
            </a:r>
            <a:endParaRPr lang="en-US" dirty="0"/>
          </a:p>
        </p:txBody>
      </p:sp>
      <p:sp>
        <p:nvSpPr>
          <p:cNvPr id="3" name="Subtitle 2">
            <a:extLst>
              <a:ext uri="{FF2B5EF4-FFF2-40B4-BE49-F238E27FC236}">
                <a16:creationId xmlns:a16="http://schemas.microsoft.com/office/drawing/2014/main" id="{E762853D-5FAE-9E65-88F8-329AE42D4211}"/>
              </a:ext>
            </a:extLst>
          </p:cNvPr>
          <p:cNvSpPr>
            <a:spLocks noGrp="1"/>
          </p:cNvSpPr>
          <p:nvPr>
            <p:ph type="subTitle" idx="1"/>
          </p:nvPr>
        </p:nvSpPr>
        <p:spPr>
          <a:xfrm>
            <a:off x="1524000" y="3152586"/>
            <a:ext cx="9144000" cy="3077732"/>
          </a:xfrm>
        </p:spPr>
        <p:txBody>
          <a:bodyPr>
            <a:normAutofit/>
          </a:bodyPr>
          <a:lstStyle/>
          <a:p>
            <a:r>
              <a:rPr lang="en-US" dirty="0">
                <a:latin typeface="Trebuchet MS" panose="020B0703020202090204" pitchFamily="34" charset="0"/>
              </a:rPr>
              <a:t>I am now lost and aimless.</a:t>
            </a:r>
          </a:p>
          <a:p>
            <a:endParaRPr lang="en-US" dirty="0">
              <a:latin typeface="Trebuchet MS" panose="020B0703020202090204" pitchFamily="34" charset="0"/>
            </a:endParaRPr>
          </a:p>
          <a:p>
            <a:r>
              <a:rPr lang="en-US" dirty="0">
                <a:latin typeface="Trebuchet MS" panose="020B0703020202090204" pitchFamily="34" charset="0"/>
              </a:rPr>
              <a:t>Was the AM251 for nothing? </a:t>
            </a:r>
          </a:p>
          <a:p>
            <a:r>
              <a:rPr lang="en-US" dirty="0">
                <a:latin typeface="Trebuchet MS" panose="020B0703020202090204" pitchFamily="34" charset="0"/>
              </a:rPr>
              <a:t>Is there any point in doing </a:t>
            </a:r>
            <a:r>
              <a:rPr lang="en-US" dirty="0" err="1">
                <a:latin typeface="Trebuchet MS" panose="020B0703020202090204" pitchFamily="34" charset="0"/>
              </a:rPr>
              <a:t>cort</a:t>
            </a:r>
            <a:r>
              <a:rPr lang="en-US" dirty="0">
                <a:latin typeface="Trebuchet MS" panose="020B0703020202090204" pitchFamily="34" charset="0"/>
              </a:rPr>
              <a:t> on the slice? </a:t>
            </a:r>
          </a:p>
          <a:p>
            <a:endParaRPr lang="en-US" dirty="0">
              <a:latin typeface="Trebuchet MS" panose="020B0703020202090204" pitchFamily="34" charset="0"/>
            </a:endParaRPr>
          </a:p>
          <a:p>
            <a:r>
              <a:rPr lang="en-US" dirty="0">
                <a:latin typeface="Trebuchet MS" panose="020B0703020202090204" pitchFamily="34" charset="0"/>
              </a:rPr>
              <a:t>Advanced biostats has made me loose faith in p-values.</a:t>
            </a:r>
          </a:p>
          <a:p>
            <a:endParaRPr lang="en-US" dirty="0">
              <a:latin typeface="Trebuchet MS" panose="020B0703020202090204" pitchFamily="34" charset="0"/>
            </a:endParaRPr>
          </a:p>
        </p:txBody>
      </p:sp>
    </p:spTree>
    <p:extLst>
      <p:ext uri="{BB962C8B-B14F-4D97-AF65-F5344CB8AC3E}">
        <p14:creationId xmlns:p14="http://schemas.microsoft.com/office/powerpoint/2010/main" val="4107384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8EA2-B887-C58F-3AB9-7FD8FBCE03B3}"/>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5EB134D5-BBC3-D820-399F-357C5BD82DE8}"/>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C1E832E7-41E7-1B49-12D0-F8F0194182E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4C39F655-FFA0-6276-5253-EA4135575D1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3C85AB48-5FC7-F572-6F07-E6B19786DBC6}"/>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ECEAE28C-12B9-4799-2B92-CAC9C3AE827A}"/>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821D5-3344-3D87-F663-7EE439C1D0B3}"/>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E1B29BA4-E93F-A8AF-D341-5EC48CB375A5}"/>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54FA81D-54D2-7C8D-C311-B2427B03431E}"/>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18ADDE2-88F9-1866-D98A-95CADB4ACF43}"/>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F94389-FFDD-2735-425A-5E1BBB614C7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D86256-E761-FBCE-53C1-EA7B4705A79F}"/>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118D92F-8F65-DF44-1C98-5647181AD81E}"/>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9712D5F-7544-06B6-43FC-B7ACBEDB2FEB}"/>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592B2A-C752-65E7-D0B4-0A88FE679C90}"/>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D1F5C124-69BA-8205-14F0-7FE553C95A0E}"/>
              </a:ext>
            </a:extLst>
          </p:cNvPr>
          <p:cNvGrpSpPr/>
          <p:nvPr/>
        </p:nvGrpSpPr>
        <p:grpSpPr>
          <a:xfrm rot="18960092">
            <a:off x="11319525" y="4583359"/>
            <a:ext cx="766387" cy="752093"/>
            <a:chOff x="7743462" y="4896091"/>
            <a:chExt cx="1782501" cy="1782501"/>
          </a:xfrm>
        </p:grpSpPr>
        <p:sp>
          <p:nvSpPr>
            <p:cNvPr id="31" name="Rectangle 30">
              <a:extLst>
                <a:ext uri="{FF2B5EF4-FFF2-40B4-BE49-F238E27FC236}">
                  <a16:creationId xmlns:a16="http://schemas.microsoft.com/office/drawing/2014/main" id="{883B29E2-8D2E-02C9-AFA7-FE492B8DFFD5}"/>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62560D5-B8C5-AB9A-673C-0C957FA98B42}"/>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35AAF20-C10E-7E82-247D-8CD9A3660D5B}"/>
              </a:ext>
            </a:extLst>
          </p:cNvPr>
          <p:cNvGrpSpPr/>
          <p:nvPr/>
        </p:nvGrpSpPr>
        <p:grpSpPr>
          <a:xfrm rot="18960092">
            <a:off x="11470136" y="3183606"/>
            <a:ext cx="766387" cy="752093"/>
            <a:chOff x="7743462" y="4896091"/>
            <a:chExt cx="1782501" cy="1782501"/>
          </a:xfrm>
        </p:grpSpPr>
        <p:sp>
          <p:nvSpPr>
            <p:cNvPr id="34" name="Rectangle 33">
              <a:extLst>
                <a:ext uri="{FF2B5EF4-FFF2-40B4-BE49-F238E27FC236}">
                  <a16:creationId xmlns:a16="http://schemas.microsoft.com/office/drawing/2014/main" id="{F6F6F99A-4F1A-6C7B-A9F3-081EC59CFB33}"/>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2CAD5FF-2E6C-C84B-DBA9-A594E7A482BC}"/>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Content Placeholder 2">
            <a:extLst>
              <a:ext uri="{FF2B5EF4-FFF2-40B4-BE49-F238E27FC236}">
                <a16:creationId xmlns:a16="http://schemas.microsoft.com/office/drawing/2014/main" id="{962F0095-47D7-9989-F07F-82A106A37756}"/>
              </a:ext>
            </a:extLst>
          </p:cNvPr>
          <p:cNvSpPr txBox="1">
            <a:spLocks/>
          </p:cNvSpPr>
          <p:nvPr/>
        </p:nvSpPr>
        <p:spPr>
          <a:xfrm>
            <a:off x="193273" y="4544844"/>
            <a:ext cx="7058716" cy="829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Increases consumption of highly palatable “comfort foods”</a:t>
            </a:r>
          </a:p>
        </p:txBody>
      </p:sp>
      <p:sp>
        <p:nvSpPr>
          <p:cNvPr id="37" name="Content Placeholder 2">
            <a:extLst>
              <a:ext uri="{FF2B5EF4-FFF2-40B4-BE49-F238E27FC236}">
                <a16:creationId xmlns:a16="http://schemas.microsoft.com/office/drawing/2014/main" id="{1A53E87F-FFEE-31A5-D0E0-AEB7F0F16FB1}"/>
              </a:ext>
            </a:extLst>
          </p:cNvPr>
          <p:cNvSpPr txBox="1">
            <a:spLocks/>
          </p:cNvSpPr>
          <p:nvPr/>
        </p:nvSpPr>
        <p:spPr>
          <a:xfrm>
            <a:off x="193273" y="5421177"/>
            <a:ext cx="7955986" cy="1829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Risk factors for increased food intake under chronic stress in humans include being female, overweight,     or having a history of food restriction</a:t>
            </a:r>
          </a:p>
        </p:txBody>
      </p:sp>
      <p:sp>
        <p:nvSpPr>
          <p:cNvPr id="38" name="TextBox 37">
            <a:extLst>
              <a:ext uri="{FF2B5EF4-FFF2-40B4-BE49-F238E27FC236}">
                <a16:creationId xmlns:a16="http://schemas.microsoft.com/office/drawing/2014/main" id="{8DEF25E3-02AB-046E-C650-B6A4A55123D3}"/>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Repeated stress</a:t>
            </a:r>
            <a:endParaRPr lang="en-US" sz="3200" b="1" dirty="0"/>
          </a:p>
        </p:txBody>
      </p:sp>
    </p:spTree>
    <p:extLst>
      <p:ext uri="{BB962C8B-B14F-4D97-AF65-F5344CB8AC3E}">
        <p14:creationId xmlns:p14="http://schemas.microsoft.com/office/powerpoint/2010/main" val="288686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96A6-C702-D22D-DF94-272715D6CA9B}"/>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0E5539DE-CB7B-C1BA-4667-1549FA17F691}"/>
              </a:ext>
            </a:extLst>
          </p:cNvPr>
          <p:cNvPicPr>
            <a:picLocks noChangeAspect="1"/>
          </p:cNvPicPr>
          <p:nvPr/>
        </p:nvPicPr>
        <p:blipFill>
          <a:blip r:embed="rId3"/>
          <a:srcRect r="59894" b="60943"/>
          <a:stretch>
            <a:fillRect/>
          </a:stretch>
        </p:blipFill>
        <p:spPr>
          <a:xfrm>
            <a:off x="1529967" y="1304887"/>
            <a:ext cx="3117189" cy="2124113"/>
          </a:xfrm>
          <a:prstGeom prst="rect">
            <a:avLst/>
          </a:prstGeom>
        </p:spPr>
      </p:pic>
      <p:sp>
        <p:nvSpPr>
          <p:cNvPr id="12" name="Rectangle 11">
            <a:extLst>
              <a:ext uri="{FF2B5EF4-FFF2-40B4-BE49-F238E27FC236}">
                <a16:creationId xmlns:a16="http://schemas.microsoft.com/office/drawing/2014/main" id="{2F7133BA-A325-42D2-94BC-5B51EF51BFA6}"/>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5D0214-905E-12A3-A479-8D7B88179D41}"/>
              </a:ext>
            </a:extLst>
          </p:cNvPr>
          <p:cNvSpPr/>
          <p:nvPr/>
        </p:nvSpPr>
        <p:spPr>
          <a:xfrm>
            <a:off x="2369776" y="3303225"/>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23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7C76A-A6FD-02A7-A7B3-FC843D736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33E63-4464-7756-8F66-46D6D0BF8DBC}"/>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2A634B79-7F47-004C-C98B-BF71AFD44BD7}"/>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B7FBFEEC-7365-6483-5117-5D1C3D9184B7}"/>
              </a:ext>
            </a:extLst>
          </p:cNvPr>
          <p:cNvSpPr/>
          <p:nvPr/>
        </p:nvSpPr>
        <p:spPr>
          <a:xfrm>
            <a:off x="4572001" y="1304887"/>
            <a:ext cx="4616066" cy="2562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690353-E5FB-CCD0-0E5E-8024342239D8}"/>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11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85FBC-13CA-20D1-7A66-CEDEDEB42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DB425-BD3C-1A35-2015-F7A05B867081}"/>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D7AE31A8-4F1A-83BB-DC52-6CD88ECDE9CB}"/>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E2FEF8C6-9A4C-9142-E197-8D0CE4D07334}"/>
              </a:ext>
            </a:extLst>
          </p:cNvPr>
          <p:cNvSpPr/>
          <p:nvPr/>
        </p:nvSpPr>
        <p:spPr>
          <a:xfrm>
            <a:off x="3811837" y="2853369"/>
            <a:ext cx="2886418" cy="9694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3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63E9C-CFFB-2EF3-8329-99A7B9693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0F2AAE-CC6B-49CA-7829-B09A9C48FB3E}"/>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8B61BA83-2BAD-F42B-9AC1-E99849A15EE9}"/>
              </a:ext>
            </a:extLst>
          </p:cNvPr>
          <p:cNvPicPr>
            <a:picLocks noChangeAspect="1"/>
          </p:cNvPicPr>
          <p:nvPr/>
        </p:nvPicPr>
        <p:blipFill>
          <a:blip r:embed="rId3"/>
          <a:stretch>
            <a:fillRect/>
          </a:stretch>
        </p:blipFill>
        <p:spPr>
          <a:xfrm>
            <a:off x="1529967" y="1304887"/>
            <a:ext cx="7772400" cy="5438538"/>
          </a:xfrm>
          <a:prstGeom prst="rect">
            <a:avLst/>
          </a:prstGeom>
        </p:spPr>
      </p:pic>
    </p:spTree>
    <p:extLst>
      <p:ext uri="{BB962C8B-B14F-4D97-AF65-F5344CB8AC3E}">
        <p14:creationId xmlns:p14="http://schemas.microsoft.com/office/powerpoint/2010/main" val="27500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9539-19B7-BC66-D8D3-7E71629D097B}"/>
              </a:ext>
            </a:extLst>
          </p:cNvPr>
          <p:cNvSpPr>
            <a:spLocks noGrp="1"/>
          </p:cNvSpPr>
          <p:nvPr>
            <p:ph type="title"/>
          </p:nvPr>
        </p:nvSpPr>
        <p:spPr>
          <a:xfrm>
            <a:off x="551145" y="388307"/>
            <a:ext cx="11185743" cy="6200383"/>
          </a:xfrm>
        </p:spPr>
        <p:txBody>
          <a:bodyPr>
            <a:normAutofit/>
          </a:bodyPr>
          <a:lstStyle/>
          <a:p>
            <a:pPr algn="ctr"/>
            <a:r>
              <a:rPr lang="en-US" sz="4800" dirty="0">
                <a:latin typeface="Trebuchet MS" panose="020B0703020202090204" pitchFamily="34" charset="0"/>
              </a:rPr>
              <a:t>Does </a:t>
            </a:r>
            <a:r>
              <a:rPr lang="en-US" sz="4800" b="1" dirty="0">
                <a:solidFill>
                  <a:srgbClr val="EB647E"/>
                </a:solidFill>
                <a:latin typeface="Trebuchet MS" panose="020B0703020202090204" pitchFamily="34" charset="0"/>
              </a:rPr>
              <a:t>acute stress </a:t>
            </a:r>
            <a:r>
              <a:rPr lang="en-US" sz="4800" dirty="0">
                <a:latin typeface="Trebuchet MS" panose="020B0703020202090204" pitchFamily="34" charset="0"/>
              </a:rPr>
              <a:t>and</a:t>
            </a:r>
            <a:r>
              <a:rPr lang="en-US" sz="4800" b="1" dirty="0">
                <a:solidFill>
                  <a:srgbClr val="EB647E"/>
                </a:solidFill>
                <a:latin typeface="Trebuchet MS" panose="020B0703020202090204" pitchFamily="34" charset="0"/>
              </a:rPr>
              <a:t> </a:t>
            </a:r>
            <a:r>
              <a:rPr lang="en-US" sz="4800" b="1" dirty="0">
                <a:solidFill>
                  <a:srgbClr val="005B96"/>
                </a:solidFill>
                <a:latin typeface="Trebuchet MS" panose="020B0703020202090204" pitchFamily="34" charset="0"/>
              </a:rPr>
              <a:t>repeated stress</a:t>
            </a:r>
            <a:r>
              <a:rPr lang="en-US" sz="4800" b="1" dirty="0">
                <a:solidFill>
                  <a:srgbClr val="EB647E"/>
                </a:solidFill>
                <a:latin typeface="Trebuchet MS" panose="020B0703020202090204" pitchFamily="34" charset="0"/>
              </a:rPr>
              <a:t> </a:t>
            </a:r>
            <a:r>
              <a:rPr lang="en-US" sz="4800" dirty="0">
                <a:latin typeface="Trebuchet MS" panose="020B0703020202090204" pitchFamily="34" charset="0"/>
              </a:rPr>
              <a:t>affect glutamate </a:t>
            </a:r>
            <a:r>
              <a:rPr lang="en-US" sz="4800" b="1" dirty="0">
                <a:latin typeface="Trebuchet MS" panose="020B0703020202090204" pitchFamily="34" charset="0"/>
              </a:rPr>
              <a:t>transmission</a:t>
            </a:r>
            <a:r>
              <a:rPr lang="en-US" sz="4800" dirty="0">
                <a:latin typeface="Trebuchet MS" panose="020B0703020202090204" pitchFamily="34" charset="0"/>
              </a:rPr>
              <a:t> in DMH neurons of young female rats?</a:t>
            </a:r>
            <a:br>
              <a:rPr lang="en-US" sz="4800" dirty="0">
                <a:latin typeface="Trebuchet MS" panose="020B0703020202090204" pitchFamily="34" charset="0"/>
              </a:rPr>
            </a:br>
            <a:br>
              <a:rPr lang="en-US" sz="4800" dirty="0">
                <a:latin typeface="Trebuchet MS" panose="020B0703020202090204" pitchFamily="34" charset="0"/>
              </a:rPr>
            </a:br>
            <a:r>
              <a:rPr lang="en-US" sz="4800" dirty="0">
                <a:latin typeface="Trebuchet MS" panose="020B0703020202090204" pitchFamily="34" charset="0"/>
              </a:rPr>
              <a:t>If so, by what mechanism? </a:t>
            </a:r>
            <a:br>
              <a:rPr lang="en-US" dirty="0">
                <a:latin typeface="Trebuchet MS" panose="020B0703020202090204" pitchFamily="34" charset="0"/>
              </a:rPr>
            </a:br>
            <a:endParaRPr lang="en-US" dirty="0">
              <a:latin typeface="Trebuchet MS" panose="020B0703020202090204" pitchFamily="34" charset="0"/>
            </a:endParaRPr>
          </a:p>
        </p:txBody>
      </p:sp>
    </p:spTree>
    <p:extLst>
      <p:ext uri="{BB962C8B-B14F-4D97-AF65-F5344CB8AC3E}">
        <p14:creationId xmlns:p14="http://schemas.microsoft.com/office/powerpoint/2010/main" val="293257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1167</TotalTime>
  <Words>1135</Words>
  <Application>Microsoft Macintosh PowerPoint</Application>
  <PresentationFormat>Widescreen</PresentationFormat>
  <Paragraphs>246</Paragraphs>
  <Slides>38</Slides>
  <Notes>27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Aptos</vt:lpstr>
      <vt:lpstr>Aptos Display</vt:lpstr>
      <vt:lpstr>Arial</vt:lpstr>
      <vt:lpstr>Trebuchet MS</vt:lpstr>
      <vt:lpstr>Office Theme</vt:lpstr>
      <vt:lpstr>CorelDRAW</vt:lpstr>
      <vt:lpstr>PowerPoint Presentation</vt:lpstr>
      <vt:lpstr>Background</vt:lpstr>
      <vt:lpstr>PowerPoint Presentation</vt:lpstr>
      <vt:lpstr>PowerPoint Presentation</vt:lpstr>
      <vt:lpstr>Why study the DMH?</vt:lpstr>
      <vt:lpstr>Why study the DMH?</vt:lpstr>
      <vt:lpstr>Why study the DMH?</vt:lpstr>
      <vt:lpstr>Why study the DMH?</vt:lpstr>
      <vt:lpstr>Does acute stress and repeated stress affect glutamate transmission in DMH neurons of young female rats?  If so, by what mechanism?  </vt:lpstr>
      <vt:lpstr>PowerPoint Presentation</vt:lpstr>
      <vt:lpstr>PowerPoint Presentation</vt:lpstr>
      <vt:lpstr>PowerPoint Presentation</vt:lpstr>
      <vt:lpstr>PowerPoint Presentation</vt:lpstr>
      <vt:lpstr>Methods: Stress</vt:lpstr>
      <vt:lpstr>Methods: Recording from living neurons</vt:lpstr>
      <vt:lpstr>Methods: Recording from living neurons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Current Data</vt:lpstr>
      <vt:lpstr>Summary of Current Data</vt:lpstr>
      <vt:lpstr>Help.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Ruby Muzzatti</dc:creator>
  <cp:lastModifiedBy>Ruby Muzzatti</cp:lastModifiedBy>
  <cp:revision>260</cp:revision>
  <dcterms:created xsi:type="dcterms:W3CDTF">2025-09-22T13:02:11Z</dcterms:created>
  <dcterms:modified xsi:type="dcterms:W3CDTF">2026-02-05T11:40:10Z</dcterms:modified>
</cp:coreProperties>
</file>